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84" r:id="rId3"/>
    <p:sldId id="287" r:id="rId4"/>
    <p:sldId id="268" r:id="rId5"/>
    <p:sldId id="293" r:id="rId6"/>
    <p:sldId id="269" r:id="rId7"/>
    <p:sldId id="288" r:id="rId8"/>
    <p:sldId id="289" r:id="rId9"/>
    <p:sldId id="291" r:id="rId10"/>
    <p:sldId id="290" r:id="rId11"/>
    <p:sldId id="292" r:id="rId12"/>
    <p:sldId id="294" r:id="rId13"/>
    <p:sldId id="270" r:id="rId14"/>
    <p:sldId id="296" r:id="rId15"/>
    <p:sldId id="297" r:id="rId16"/>
    <p:sldId id="298" r:id="rId17"/>
    <p:sldId id="299" r:id="rId18"/>
    <p:sldId id="295" r:id="rId19"/>
    <p:sldId id="271" r:id="rId20"/>
    <p:sldId id="282" r:id="rId21"/>
    <p:sldId id="272" r:id="rId22"/>
    <p:sldId id="273" r:id="rId23"/>
    <p:sldId id="274" r:id="rId24"/>
    <p:sldId id="275" r:id="rId25"/>
    <p:sldId id="276" r:id="rId26"/>
    <p:sldId id="300" r:id="rId27"/>
    <p:sldId id="319" r:id="rId28"/>
    <p:sldId id="301" r:id="rId29"/>
    <p:sldId id="302" r:id="rId30"/>
    <p:sldId id="320" r:id="rId31"/>
    <p:sldId id="322" r:id="rId32"/>
    <p:sldId id="285" r:id="rId33"/>
    <p:sldId id="259" r:id="rId34"/>
    <p:sldId id="260" r:id="rId35"/>
    <p:sldId id="261" r:id="rId36"/>
    <p:sldId id="263" r:id="rId37"/>
    <p:sldId id="262" r:id="rId38"/>
    <p:sldId id="264" r:id="rId39"/>
    <p:sldId id="307" r:id="rId40"/>
    <p:sldId id="304" r:id="rId41"/>
    <p:sldId id="303" r:id="rId42"/>
    <p:sldId id="305" r:id="rId43"/>
    <p:sldId id="321" r:id="rId44"/>
    <p:sldId id="306" r:id="rId4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8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https://martinfowler.com/bliki/TestPyramid.html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https://martinfowler.com/articles/mocksArentStubs.html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https://martinfowler.com/articles/microservice-testing/#testing-unit-introduction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https://martinfowler.com/articles/mocksArentStubs.html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https://martinfowler.com/articles/microservice-testing/#testing-component-introduction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In-</a:t>
            </a:r>
            <a:r>
              <a:rPr lang="da-DK" dirty="0" err="1"/>
              <a:t>process</a:t>
            </a:r>
            <a:r>
              <a:rPr lang="da-DK" dirty="0"/>
              <a:t>: Much </a:t>
            </a:r>
            <a:r>
              <a:rPr lang="da-DK" dirty="0" err="1"/>
              <a:t>easier</a:t>
            </a:r>
            <a:r>
              <a:rPr lang="da-DK" dirty="0"/>
              <a:t> test </a:t>
            </a:r>
            <a:r>
              <a:rPr lang="da-DK" dirty="0" err="1"/>
              <a:t>harness</a:t>
            </a:r>
            <a:r>
              <a:rPr lang="da-DK" dirty="0"/>
              <a:t>, fast, but </a:t>
            </a:r>
            <a:r>
              <a:rPr lang="da-DK" dirty="0" err="1"/>
              <a:t>does</a:t>
            </a:r>
            <a:r>
              <a:rPr lang="da-DK" dirty="0"/>
              <a:t> not test the </a:t>
            </a:r>
            <a:r>
              <a:rPr lang="da-DK" dirty="0" err="1"/>
              <a:t>RealQS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. Out-of-</a:t>
            </a:r>
            <a:r>
              <a:rPr lang="da-DK" dirty="0" err="1"/>
              <a:t>process</a:t>
            </a:r>
            <a:r>
              <a:rPr lang="da-DK" dirty="0"/>
              <a:t>: Tricky </a:t>
            </a:r>
            <a:r>
              <a:rPr lang="da-DK" dirty="0" err="1"/>
              <a:t>harness</a:t>
            </a:r>
            <a:r>
              <a:rPr lang="da-DK" dirty="0"/>
              <a:t>, </a:t>
            </a:r>
            <a:r>
              <a:rPr lang="da-DK" dirty="0" err="1"/>
              <a:t>slow</a:t>
            </a:r>
            <a:r>
              <a:rPr lang="da-DK" dirty="0"/>
              <a:t> tests (have to start services), but </a:t>
            </a:r>
            <a:r>
              <a:rPr lang="da-DK" dirty="0" err="1"/>
              <a:t>does</a:t>
            </a:r>
            <a:r>
              <a:rPr lang="da-DK" dirty="0"/>
              <a:t> test </a:t>
            </a:r>
            <a:r>
              <a:rPr lang="da-DK" dirty="0" err="1"/>
              <a:t>RealQS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Fongo er en ‘fake mongo’ som er in-memory som man kunne teste 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rtinfowler.com/articles/microservice-testin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/>
              <a:t>Micro</a:t>
            </a:r>
            <a:r>
              <a:rPr lang="en-US" sz="2000" dirty="0"/>
              <a:t>s</a:t>
            </a:r>
            <a:r>
              <a:rPr lang="en-US" sz="2000"/>
              <a:t>ervice </a:t>
            </a:r>
            <a:r>
              <a:rPr lang="en-US" sz="2000" dirty="0"/>
              <a:t>Tests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7ECC-C7D9-4110-AC8F-B4572BDC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85E0-C696-440F-AED8-9187E1AB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– what happened? What did I do???</a:t>
            </a:r>
          </a:p>
          <a:p>
            <a:pPr lvl="1"/>
            <a:r>
              <a:rPr lang="en-US" dirty="0"/>
              <a:t>Unit testing of ‘</a:t>
            </a:r>
            <a:r>
              <a:rPr lang="en-US" dirty="0" err="1"/>
              <a:t>player.getShortDescription</a:t>
            </a:r>
            <a:r>
              <a:rPr lang="en-US" dirty="0"/>
              <a:t>()’ algorithm?</a:t>
            </a:r>
          </a:p>
          <a:p>
            <a:pPr lvl="1"/>
            <a:r>
              <a:rPr lang="en-US" dirty="0"/>
              <a:t>Integration testing the player – storage collaboration?</a:t>
            </a:r>
          </a:p>
          <a:p>
            <a:endParaRPr lang="en-US" dirty="0"/>
          </a:p>
          <a:p>
            <a:r>
              <a:rPr lang="en-US" dirty="0"/>
              <a:t>Bottom line</a:t>
            </a:r>
          </a:p>
          <a:p>
            <a:pPr lvl="1"/>
            <a:r>
              <a:rPr lang="en-US" dirty="0"/>
              <a:t>Both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… thus blurring the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borderline!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91BA-EDB7-4800-99D5-4B46A941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0A204-5745-4E44-91C6-AB7E1669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1B31F-F141-4067-B83B-6B121B2B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FA239-C118-4DF4-BBF2-333D072AD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20893"/>
            <a:ext cx="5953125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68F8D-4CD3-4213-A8EA-B869EF888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14608"/>
            <a:ext cx="4076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5431-B76F-482A-9996-DE4E1C84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Fowler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FB5C-E847-4F40-9E78-A7DBCD45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am a classical </a:t>
            </a:r>
            <a:r>
              <a:rPr lang="en-US" dirty="0" err="1"/>
              <a:t>TDD’er</a:t>
            </a:r>
            <a:r>
              <a:rPr lang="en-US" dirty="0"/>
              <a:t>. I just use doubles a lot.</a:t>
            </a:r>
          </a:p>
          <a:p>
            <a:r>
              <a:rPr lang="en-US" sz="1600" dirty="0"/>
              <a:t>A </a:t>
            </a:r>
            <a:r>
              <a:rPr lang="en-US" sz="1600" dirty="0" err="1"/>
              <a:t>Mockist</a:t>
            </a:r>
            <a:r>
              <a:rPr lang="en-US" sz="1600" dirty="0"/>
              <a:t> would code the </a:t>
            </a:r>
            <a:r>
              <a:rPr lang="en-US" sz="1600" dirty="0" err="1"/>
              <a:t>CaveStorage</a:t>
            </a:r>
            <a:r>
              <a:rPr lang="en-US" sz="1600" dirty="0"/>
              <a:t> mock to ensure a single ‘</a:t>
            </a:r>
            <a:r>
              <a:rPr lang="en-US" sz="1600" dirty="0" err="1"/>
              <a:t>getPlayerByID</a:t>
            </a:r>
            <a:r>
              <a:rPr lang="en-US" sz="1600" dirty="0"/>
              <a:t>()’ call was made. Tend to make tests very white-box and thus </a:t>
            </a:r>
            <a:r>
              <a:rPr lang="en-US" sz="1600"/>
              <a:t>more fragile - IMO!</a:t>
            </a:r>
            <a:r>
              <a:rPr lang="en-US" sz="2000"/>
              <a:t> 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BD1A-8F9C-4CE7-9D13-704F41F2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6652-FA1D-4217-9AE0-19C5B549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405-C748-4D96-AD79-65E291DD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65D61-119F-4F59-916B-26F0F8EB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62025"/>
            <a:ext cx="6067425" cy="303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959FE5-5AC4-4659-9FF4-51F3BC920F7B}"/>
              </a:ext>
            </a:extLst>
          </p:cNvPr>
          <p:cNvCxnSpPr/>
          <p:nvPr/>
        </p:nvCxnSpPr>
        <p:spPr>
          <a:xfrm>
            <a:off x="2728913" y="2709863"/>
            <a:ext cx="1905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D51120-443B-4B0D-94A6-21A84B871AED}"/>
              </a:ext>
            </a:extLst>
          </p:cNvPr>
          <p:cNvCxnSpPr/>
          <p:nvPr/>
        </p:nvCxnSpPr>
        <p:spPr>
          <a:xfrm>
            <a:off x="3719513" y="3580488"/>
            <a:ext cx="23622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7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073681-8156-48B5-8704-D58FA02AF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Tests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F431993-DE24-4864-93DC-959E4E5C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detail the picture becomes a bit </a:t>
            </a:r>
            <a:r>
              <a:rPr lang="en-US"/>
              <a:t>blurred again </a:t>
            </a:r>
            <a:r>
              <a:rPr lang="en-US">
                <a:sym typeface="Wingdings" panose="05000000000000000000" pitchFamily="2" charset="2"/>
              </a:rPr>
              <a:t>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45DDA-ED9F-464D-B3D1-C5E76CA8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2A28-EF3D-434C-9C09-EA54AF3D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6C222-5EFD-4A19-83F8-BF596318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97" y="848740"/>
            <a:ext cx="404270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Service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Akin to </a:t>
            </a:r>
            <a:r>
              <a:rPr lang="en-US" i="1" dirty="0"/>
              <a:t>system tests at the service level</a:t>
            </a:r>
            <a:endParaRPr lang="en-US" i="1" noProof="0" dirty="0"/>
          </a:p>
          <a:p>
            <a:pPr lvl="1"/>
            <a:r>
              <a:rPr lang="en-US" i="1" noProof="0" dirty="0"/>
              <a:t>Bypasses the user interface and</a:t>
            </a:r>
            <a:br>
              <a:rPr lang="en-US" i="1" noProof="0" dirty="0"/>
            </a:br>
            <a:r>
              <a:rPr lang="en-US" i="1" noProof="0" dirty="0"/>
              <a:t>test services directly</a:t>
            </a:r>
          </a:p>
          <a:p>
            <a:pPr lvl="1"/>
            <a:r>
              <a:rPr lang="en-US" i="1" dirty="0"/>
              <a:t>Tests an individual service’s</a:t>
            </a:r>
            <a:br>
              <a:rPr lang="en-US" i="1" dirty="0"/>
            </a:br>
            <a:r>
              <a:rPr lang="en-US" i="1" dirty="0"/>
              <a:t>capabilities</a:t>
            </a:r>
          </a:p>
          <a:p>
            <a:pPr lvl="1"/>
            <a:r>
              <a:rPr lang="en-US" i="1" dirty="0"/>
              <a:t>Need to stub out </a:t>
            </a:r>
            <a:r>
              <a:rPr lang="en-US" b="1" i="1" dirty="0"/>
              <a:t>all external</a:t>
            </a:r>
            <a:br>
              <a:rPr lang="en-US" b="1" i="1" dirty="0"/>
            </a:br>
            <a:r>
              <a:rPr lang="en-US" b="1" i="1" dirty="0"/>
              <a:t>collaborators</a:t>
            </a:r>
            <a:r>
              <a:rPr lang="en-US" i="1" dirty="0"/>
              <a:t> so only the service itself is in scope</a:t>
            </a:r>
          </a:p>
          <a:p>
            <a:endParaRPr lang="en-US" dirty="0"/>
          </a:p>
          <a:p>
            <a:r>
              <a:rPr lang="en-US" dirty="0"/>
              <a:t>Critique: Newman is imprecise in what ‘stubbing’ is</a:t>
            </a:r>
          </a:p>
          <a:p>
            <a:pPr lvl="1"/>
            <a:r>
              <a:rPr lang="en-US" i="1" dirty="0"/>
              <a:t>“If you decide to … go over network to stubbed downstream collaborators”</a:t>
            </a:r>
            <a:endParaRPr lang="en-US" i="1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9D7B-FF5A-4627-AEE2-C3404B85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Fowler: Component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9961-B541-465B-BC71-8894B852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Fowler instead calls them </a:t>
            </a:r>
            <a:r>
              <a:rPr lang="en-US" i="1" dirty="0"/>
              <a:t>component tests</a:t>
            </a:r>
          </a:p>
          <a:p>
            <a:pPr lvl="1"/>
            <a:r>
              <a:rPr lang="en-US" i="1" dirty="0"/>
              <a:t>limits the scope to a portion of the system under test (the microservice itself), manipulating through </a:t>
            </a:r>
            <a:r>
              <a:rPr lang="en-US" b="1" i="1" dirty="0"/>
              <a:t>internal</a:t>
            </a:r>
            <a:r>
              <a:rPr lang="en-US" i="1" dirty="0"/>
              <a:t> code interfaces, using test doubles to isolate.</a:t>
            </a:r>
          </a:p>
          <a:p>
            <a:r>
              <a:rPr lang="en-US" dirty="0"/>
              <a:t>And explicitly talks about</a:t>
            </a:r>
          </a:p>
          <a:p>
            <a:pPr lvl="1"/>
            <a:r>
              <a:rPr lang="en-US" b="1" dirty="0"/>
              <a:t>In-process</a:t>
            </a:r>
            <a:r>
              <a:rPr lang="en-US" dirty="0"/>
              <a:t> and </a:t>
            </a:r>
            <a:br>
              <a:rPr lang="en-US" dirty="0"/>
            </a:br>
            <a:r>
              <a:rPr lang="en-US" b="1" dirty="0"/>
              <a:t>out-of-process</a:t>
            </a:r>
            <a:r>
              <a:rPr lang="en-US" dirty="0"/>
              <a:t> approach </a:t>
            </a:r>
            <a:br>
              <a:rPr lang="en-US" dirty="0"/>
            </a:br>
            <a:r>
              <a:rPr lang="en-US" dirty="0"/>
              <a:t>for doubles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FE8A-F3BB-43BF-8E28-2060E9F3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3ECE-5486-4F9B-9F70-C2F70479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C866-26AB-4105-8B4A-2A2484CD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E88D2-71CF-464A-97EC-D87DF9BC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00300"/>
            <a:ext cx="4114800" cy="286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94B5C3-41A0-461F-B44F-0D6745482BEA}"/>
              </a:ext>
            </a:extLst>
          </p:cNvPr>
          <p:cNvCxnSpPr>
            <a:cxnSpLocks/>
          </p:cNvCxnSpPr>
          <p:nvPr/>
        </p:nvCxnSpPr>
        <p:spPr>
          <a:xfrm>
            <a:off x="5257800" y="4628954"/>
            <a:ext cx="22098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2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2E78-BA20-4927-A0A5-336DEFF0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Test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F1F7-D31E-47F9-BFEC-D33D8241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test ‘daemon’ service’s quote retrieval feature</a:t>
            </a:r>
          </a:p>
          <a:p>
            <a:pPr lvl="1"/>
            <a:r>
              <a:rPr lang="en-US" i="1" dirty="0"/>
              <a:t>In-process approach:</a:t>
            </a:r>
            <a:r>
              <a:rPr lang="en-US" dirty="0"/>
              <a:t> inject ‘</a:t>
            </a:r>
            <a:r>
              <a:rPr lang="en-US" dirty="0" err="1"/>
              <a:t>StubQuoteService</a:t>
            </a:r>
            <a:r>
              <a:rPr lang="en-US" dirty="0"/>
              <a:t>’ into </a:t>
            </a:r>
            <a:r>
              <a:rPr lang="en-US" dirty="0" err="1"/>
              <a:t>PlayerServ</a:t>
            </a:r>
            <a:r>
              <a:rPr lang="en-US" dirty="0"/>
              <a:t>.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Out-of-process approach:</a:t>
            </a:r>
            <a:r>
              <a:rPr lang="en-US" dirty="0"/>
              <a:t> inject ‘</a:t>
            </a:r>
            <a:r>
              <a:rPr lang="en-US" dirty="0" err="1"/>
              <a:t>RealQuoteService</a:t>
            </a:r>
            <a:r>
              <a:rPr lang="en-US" dirty="0"/>
              <a:t>’ but make it call a (Mountebank) test double service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CC98-D711-43B0-A1B5-6EB9896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311F-486F-47BC-9216-6602D168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B97F-DBBA-416A-AB0B-98154D6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DCED-97A6-4DF3-9974-E2BA4966779B}"/>
              </a:ext>
            </a:extLst>
          </p:cNvPr>
          <p:cNvSpPr/>
          <p:nvPr/>
        </p:nvSpPr>
        <p:spPr>
          <a:xfrm>
            <a:off x="1600200" y="2171700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59403-51AF-430E-94A3-034651EF8855}"/>
              </a:ext>
            </a:extLst>
          </p:cNvPr>
          <p:cNvSpPr/>
          <p:nvPr/>
        </p:nvSpPr>
        <p:spPr>
          <a:xfrm>
            <a:off x="2667000" y="21717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AB470-FABA-40DE-B4A2-721C9E65895D}"/>
              </a:ext>
            </a:extLst>
          </p:cNvPr>
          <p:cNvSpPr/>
          <p:nvPr/>
        </p:nvSpPr>
        <p:spPr>
          <a:xfrm>
            <a:off x="4343400" y="19431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344A9A-7882-4E97-B52C-7E57BA89D7E0}"/>
              </a:ext>
            </a:extLst>
          </p:cNvPr>
          <p:cNvCxnSpPr>
            <a:cxnSpLocks/>
          </p:cNvCxnSpPr>
          <p:nvPr/>
        </p:nvCxnSpPr>
        <p:spPr>
          <a:xfrm>
            <a:off x="4191000" y="2324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C715F-164D-463C-9D4A-F1F5C6C26D58}"/>
              </a:ext>
            </a:extLst>
          </p:cNvPr>
          <p:cNvCxnSpPr>
            <a:cxnSpLocks/>
          </p:cNvCxnSpPr>
          <p:nvPr/>
        </p:nvCxnSpPr>
        <p:spPr>
          <a:xfrm>
            <a:off x="2514600" y="24765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C2652-737E-4479-8995-EB438C3D0BAC}"/>
              </a:ext>
            </a:extLst>
          </p:cNvPr>
          <p:cNvSpPr/>
          <p:nvPr/>
        </p:nvSpPr>
        <p:spPr>
          <a:xfrm>
            <a:off x="1600200" y="4000500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6CAFD1-DD15-4236-A7A2-34F72F554FBD}"/>
              </a:ext>
            </a:extLst>
          </p:cNvPr>
          <p:cNvSpPr/>
          <p:nvPr/>
        </p:nvSpPr>
        <p:spPr>
          <a:xfrm>
            <a:off x="2667000" y="4000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7FD9A-725F-49D5-A9F4-3E7A833D84B4}"/>
              </a:ext>
            </a:extLst>
          </p:cNvPr>
          <p:cNvSpPr/>
          <p:nvPr/>
        </p:nvSpPr>
        <p:spPr>
          <a:xfrm>
            <a:off x="4343400" y="4381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E071C0-80B7-4B42-8A28-57B8A9D429F1}"/>
              </a:ext>
            </a:extLst>
          </p:cNvPr>
          <p:cNvCxnSpPr>
            <a:cxnSpLocks/>
          </p:cNvCxnSpPr>
          <p:nvPr/>
        </p:nvCxnSpPr>
        <p:spPr>
          <a:xfrm>
            <a:off x="4191000" y="4457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61B52-AC23-45D1-B817-13744576F4AF}"/>
              </a:ext>
            </a:extLst>
          </p:cNvPr>
          <p:cNvSpPr/>
          <p:nvPr/>
        </p:nvSpPr>
        <p:spPr>
          <a:xfrm>
            <a:off x="5340262" y="4152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619F1E-C367-4D11-8410-31D5DECA01E8}"/>
              </a:ext>
            </a:extLst>
          </p:cNvPr>
          <p:cNvCxnSpPr>
            <a:cxnSpLocks/>
          </p:cNvCxnSpPr>
          <p:nvPr/>
        </p:nvCxnSpPr>
        <p:spPr>
          <a:xfrm>
            <a:off x="4953000" y="4457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FC7F0F-7C49-471C-8D05-97DCB3944A6C}"/>
              </a:ext>
            </a:extLst>
          </p:cNvPr>
          <p:cNvCxnSpPr>
            <a:cxnSpLocks/>
          </p:cNvCxnSpPr>
          <p:nvPr/>
        </p:nvCxnSpPr>
        <p:spPr>
          <a:xfrm>
            <a:off x="2514600" y="4305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0CEB082-0C5F-4D13-AAB9-8889EF67A433}"/>
              </a:ext>
            </a:extLst>
          </p:cNvPr>
          <p:cNvSpPr/>
          <p:nvPr/>
        </p:nvSpPr>
        <p:spPr>
          <a:xfrm>
            <a:off x="5320553" y="4229100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</p:spTree>
    <p:extLst>
      <p:ext uri="{BB962C8B-B14F-4D97-AF65-F5344CB8AC3E}">
        <p14:creationId xmlns:p14="http://schemas.microsoft.com/office/powerpoint/2010/main" val="429236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2E78-BA20-4927-A0A5-336DEFF0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F1F7-D31E-47F9-BFEC-D33D8241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benefits and liabilities of each approach?</a:t>
            </a:r>
          </a:p>
          <a:p>
            <a:pPr lvl="1"/>
            <a:r>
              <a:rPr lang="en-US" i="1" dirty="0"/>
              <a:t>In-process approach:</a:t>
            </a:r>
            <a:r>
              <a:rPr lang="en-US" dirty="0"/>
              <a:t> inject ‘</a:t>
            </a:r>
            <a:r>
              <a:rPr lang="en-US" dirty="0" err="1"/>
              <a:t>StubQuoteService</a:t>
            </a:r>
            <a:r>
              <a:rPr lang="en-US" dirty="0"/>
              <a:t>’ into </a:t>
            </a:r>
            <a:r>
              <a:rPr lang="en-US" dirty="0" err="1"/>
              <a:t>PlayerServ</a:t>
            </a:r>
            <a:r>
              <a:rPr lang="en-US" dirty="0"/>
              <a:t>.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Out-of-process approach:</a:t>
            </a:r>
            <a:r>
              <a:rPr lang="en-US" dirty="0"/>
              <a:t> inject ‘</a:t>
            </a:r>
            <a:r>
              <a:rPr lang="en-US" dirty="0" err="1"/>
              <a:t>RealQuoteService</a:t>
            </a:r>
            <a:r>
              <a:rPr lang="en-US" dirty="0"/>
              <a:t>’ but make it call a Mountebank test double service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CC98-D711-43B0-A1B5-6EB9896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311F-486F-47BC-9216-6602D168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B97F-DBBA-416A-AB0B-98154D6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DCED-97A6-4DF3-9974-E2BA4966779B}"/>
              </a:ext>
            </a:extLst>
          </p:cNvPr>
          <p:cNvSpPr/>
          <p:nvPr/>
        </p:nvSpPr>
        <p:spPr>
          <a:xfrm>
            <a:off x="1600200" y="2171700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59403-51AF-430E-94A3-034651EF8855}"/>
              </a:ext>
            </a:extLst>
          </p:cNvPr>
          <p:cNvSpPr/>
          <p:nvPr/>
        </p:nvSpPr>
        <p:spPr>
          <a:xfrm>
            <a:off x="2667000" y="21717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AB470-FABA-40DE-B4A2-721C9E65895D}"/>
              </a:ext>
            </a:extLst>
          </p:cNvPr>
          <p:cNvSpPr/>
          <p:nvPr/>
        </p:nvSpPr>
        <p:spPr>
          <a:xfrm>
            <a:off x="4343400" y="19431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344A9A-7882-4E97-B52C-7E57BA89D7E0}"/>
              </a:ext>
            </a:extLst>
          </p:cNvPr>
          <p:cNvCxnSpPr>
            <a:cxnSpLocks/>
          </p:cNvCxnSpPr>
          <p:nvPr/>
        </p:nvCxnSpPr>
        <p:spPr>
          <a:xfrm>
            <a:off x="4191000" y="2324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C715F-164D-463C-9D4A-F1F5C6C26D58}"/>
              </a:ext>
            </a:extLst>
          </p:cNvPr>
          <p:cNvCxnSpPr>
            <a:cxnSpLocks/>
          </p:cNvCxnSpPr>
          <p:nvPr/>
        </p:nvCxnSpPr>
        <p:spPr>
          <a:xfrm>
            <a:off x="2514600" y="24765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C2652-737E-4479-8995-EB438C3D0BAC}"/>
              </a:ext>
            </a:extLst>
          </p:cNvPr>
          <p:cNvSpPr/>
          <p:nvPr/>
        </p:nvSpPr>
        <p:spPr>
          <a:xfrm>
            <a:off x="1600200" y="4000500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6CAFD1-DD15-4236-A7A2-34F72F554FBD}"/>
              </a:ext>
            </a:extLst>
          </p:cNvPr>
          <p:cNvSpPr/>
          <p:nvPr/>
        </p:nvSpPr>
        <p:spPr>
          <a:xfrm>
            <a:off x="2667000" y="4000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7FD9A-725F-49D5-A9F4-3E7A833D84B4}"/>
              </a:ext>
            </a:extLst>
          </p:cNvPr>
          <p:cNvSpPr/>
          <p:nvPr/>
        </p:nvSpPr>
        <p:spPr>
          <a:xfrm>
            <a:off x="4343400" y="4381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E071C0-80B7-4B42-8A28-57B8A9D429F1}"/>
              </a:ext>
            </a:extLst>
          </p:cNvPr>
          <p:cNvCxnSpPr>
            <a:cxnSpLocks/>
          </p:cNvCxnSpPr>
          <p:nvPr/>
        </p:nvCxnSpPr>
        <p:spPr>
          <a:xfrm>
            <a:off x="4191000" y="4457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61B52-AC23-45D1-B817-13744576F4AF}"/>
              </a:ext>
            </a:extLst>
          </p:cNvPr>
          <p:cNvSpPr/>
          <p:nvPr/>
        </p:nvSpPr>
        <p:spPr>
          <a:xfrm>
            <a:off x="5340262" y="38481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619F1E-C367-4D11-8410-31D5DECA01E8}"/>
              </a:ext>
            </a:extLst>
          </p:cNvPr>
          <p:cNvCxnSpPr>
            <a:cxnSpLocks/>
          </p:cNvCxnSpPr>
          <p:nvPr/>
        </p:nvCxnSpPr>
        <p:spPr>
          <a:xfrm>
            <a:off x="4953000" y="4457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FC7F0F-7C49-471C-8D05-97DCB3944A6C}"/>
              </a:ext>
            </a:extLst>
          </p:cNvPr>
          <p:cNvCxnSpPr>
            <a:cxnSpLocks/>
          </p:cNvCxnSpPr>
          <p:nvPr/>
        </p:nvCxnSpPr>
        <p:spPr>
          <a:xfrm>
            <a:off x="2514600" y="4305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0CEB082-0C5F-4D13-AAB9-8889EF67A433}"/>
              </a:ext>
            </a:extLst>
          </p:cNvPr>
          <p:cNvSpPr/>
          <p:nvPr/>
        </p:nvSpPr>
        <p:spPr>
          <a:xfrm>
            <a:off x="5320553" y="4229100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</p:spTree>
    <p:extLst>
      <p:ext uri="{BB962C8B-B14F-4D97-AF65-F5344CB8AC3E}">
        <p14:creationId xmlns:p14="http://schemas.microsoft.com/office/powerpoint/2010/main" val="307084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76C9-7405-4F16-9C97-C5986A2B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22D7-8A8C-4F0E-BACD-09AF83C3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really tricky question: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 test above a…</a:t>
            </a:r>
          </a:p>
          <a:p>
            <a:pPr lvl="1"/>
            <a:r>
              <a:rPr lang="en-US" dirty="0"/>
              <a:t>Unit test of ‘</a:t>
            </a:r>
            <a:r>
              <a:rPr lang="en-US" dirty="0" err="1"/>
              <a:t>getQuote</a:t>
            </a:r>
            <a:r>
              <a:rPr lang="en-US" dirty="0"/>
              <a:t>()’?</a:t>
            </a:r>
          </a:p>
          <a:p>
            <a:pPr lvl="1"/>
            <a:r>
              <a:rPr lang="en-US" dirty="0"/>
              <a:t>Service test of </a:t>
            </a:r>
            <a:r>
              <a:rPr lang="en-US" dirty="0" err="1"/>
              <a:t>PlayerServant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299B4-5BA8-45F4-9937-371298C7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5F59F-30EF-4DB2-9FD9-FA0BC277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5FEC-6E97-41EE-B8FC-458A02CA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02784-45DC-405D-93E7-5F918995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8300"/>
            <a:ext cx="7467600" cy="7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56A3-49D3-45FE-9E4B-BEC9214E3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End-to-End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A803D-ADCD-4DE1-8557-0DF07D468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Perhaps not that blurred…</a:t>
            </a:r>
          </a:p>
        </p:txBody>
      </p:sp>
    </p:spTree>
    <p:extLst>
      <p:ext uri="{BB962C8B-B14F-4D97-AF65-F5344CB8AC3E}">
        <p14:creationId xmlns:p14="http://schemas.microsoft.com/office/powerpoint/2010/main" val="235547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End-to-End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User value focus: functionality</a:t>
            </a:r>
          </a:p>
          <a:p>
            <a:endParaRPr lang="en-US" dirty="0"/>
          </a:p>
          <a:p>
            <a:endParaRPr lang="en-US" noProof="0" dirty="0"/>
          </a:p>
          <a:p>
            <a:r>
              <a:rPr lang="en-US" dirty="0"/>
              <a:t>As much as possible of</a:t>
            </a:r>
            <a:br>
              <a:rPr lang="en-US" dirty="0"/>
            </a:br>
            <a:r>
              <a:rPr lang="en-US" dirty="0"/>
              <a:t>system is under test</a:t>
            </a:r>
          </a:p>
          <a:p>
            <a:pPr lvl="1"/>
            <a:r>
              <a:rPr lang="en-US" noProof="0" dirty="0"/>
              <a:t>Real database,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0700"/>
            <a:ext cx="4067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0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825F-83A5-4C93-8F58-57FBCA6B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4148-E44C-4E88-BC04-7925761D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on the ‘</a:t>
            </a:r>
            <a:r>
              <a:rPr lang="en-US" dirty="0" err="1"/>
              <a:t>infodeck</a:t>
            </a:r>
            <a:r>
              <a:rPr lang="en-US" dirty="0"/>
              <a:t>’ [Clemson, 2014]</a:t>
            </a:r>
          </a:p>
          <a:p>
            <a:pPr lvl="1"/>
            <a:r>
              <a:rPr lang="en-US" dirty="0">
                <a:hlinkClick r:id="rId2"/>
              </a:rPr>
              <a:t>https://martinfowler.com/articles/microservice-testing/</a:t>
            </a:r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Use arrows for navigation, not page down as you miss stuff!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845D2-0969-4AF2-96F5-D064BB41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4722D-A11D-40C1-AF79-DD679DF6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6FF3F-1453-4C4B-8156-9C858ABE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 End-to-End tests on every service release</a:t>
            </a:r>
          </a:p>
          <a:p>
            <a:pPr lvl="1"/>
            <a:r>
              <a:rPr lang="en-US" dirty="0"/>
              <a:t>Ideally…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3100"/>
            <a:ext cx="7086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0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52500"/>
            <a:ext cx="85344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Flaky, Brittle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Flaky Test: </a:t>
            </a:r>
            <a:r>
              <a:rPr lang="en-US" noProof="0" dirty="0"/>
              <a:t>Tests that fail randomly due to non-determinism in the environment (timing, race conditions, threading, …)</a:t>
            </a:r>
          </a:p>
          <a:p>
            <a:endParaRPr lang="en-US" noProof="0" dirty="0"/>
          </a:p>
          <a:p>
            <a:r>
              <a:rPr lang="en-US" i="1" noProof="0" dirty="0"/>
              <a:t>Normalization of deviance:</a:t>
            </a:r>
            <a:r>
              <a:rPr lang="en-US" noProof="0" dirty="0"/>
              <a:t> We get so used to failing tests occasionally that we start thinking that this is the norm!</a:t>
            </a:r>
          </a:p>
          <a:p>
            <a:pPr lvl="1"/>
            <a:r>
              <a:rPr lang="en-US" i="1" noProof="0" dirty="0"/>
              <a:t>I.e. we get blind when failing is due to a real issue that needs fixing; and thus the issue persists!</a:t>
            </a:r>
          </a:p>
          <a:p>
            <a:r>
              <a:rPr lang="en-US" noProof="0" dirty="0"/>
              <a:t>Similar: </a:t>
            </a:r>
          </a:p>
          <a:p>
            <a:pPr lvl="1"/>
            <a:r>
              <a:rPr lang="en-US" noProof="0" dirty="0"/>
              <a:t>Getting used to 236 compiler warnings =&gt; you miss important ones!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Ownerships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Who owns the end-to-end tests?</a:t>
            </a:r>
          </a:p>
          <a:p>
            <a:pPr lvl="1"/>
            <a:r>
              <a:rPr lang="en-US" noProof="0" dirty="0"/>
              <a:t>Newman mentions several anti-patterns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Free for all	</a:t>
            </a:r>
            <a:r>
              <a:rPr lang="en-US" noProof="0" dirty="0">
                <a:sym typeface="Wingdings" panose="05000000000000000000" pitchFamily="2" charset="2"/>
              </a:rPr>
              <a:t>.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Number explodes =&gt; End-to-End tests takes too long</a:t>
            </a:r>
          </a:p>
          <a:p>
            <a:pPr lvl="2"/>
            <a:endParaRPr lang="en-US" noProof="0" dirty="0"/>
          </a:p>
          <a:p>
            <a:pPr lvl="1"/>
            <a:r>
              <a:rPr lang="en-US" noProof="0" dirty="0"/>
              <a:t>Dedicated team	</a:t>
            </a:r>
            <a:r>
              <a:rPr lang="en-US" noProof="0" dirty="0">
                <a:sym typeface="Wingdings" panose="05000000000000000000" pitchFamily="2" charset="2"/>
              </a:rPr>
              <a:t>. 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Gets isolated from development teams, becomes bottleneck</a:t>
            </a:r>
          </a:p>
          <a:p>
            <a:pPr lvl="2"/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Best balance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Shared codebase, joint ownership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Long Running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Slow running tests that are flaky are poison!</a:t>
            </a:r>
          </a:p>
          <a:p>
            <a:endParaRPr lang="en-US" noProof="0" dirty="0"/>
          </a:p>
          <a:p>
            <a:pPr lvl="1"/>
            <a:r>
              <a:rPr lang="en-US" noProof="0" dirty="0"/>
              <a:t>Slow to run, slow to diagnose, painful and slow to remedy</a:t>
            </a:r>
          </a:p>
          <a:p>
            <a:pPr lvl="1"/>
            <a:r>
              <a:rPr lang="en-US" b="1" noProof="0" dirty="0"/>
              <a:t>Pile-up:</a:t>
            </a:r>
            <a:r>
              <a:rPr lang="en-US" noProof="0" dirty="0"/>
              <a:t> Lots of work (commits) pile up while failed E2E tests are diagnosed, corrected, rerun…</a:t>
            </a:r>
            <a:endParaRPr lang="en-US" b="1" noProof="0" dirty="0"/>
          </a:p>
          <a:p>
            <a:endParaRPr lang="en-US" noProof="0" dirty="0"/>
          </a:p>
          <a:p>
            <a:r>
              <a:rPr lang="en-US" noProof="0" dirty="0"/>
              <a:t>Tests are difficult to </a:t>
            </a:r>
            <a:r>
              <a:rPr lang="en-US" i="1" noProof="0" dirty="0"/>
              <a:t>remove</a:t>
            </a:r>
            <a:r>
              <a:rPr lang="en-US" noProof="0" dirty="0"/>
              <a:t> due to human nature</a:t>
            </a:r>
          </a:p>
          <a:p>
            <a:pPr lvl="1"/>
            <a:r>
              <a:rPr lang="en-US" noProof="0" dirty="0"/>
              <a:t>Who gets rewarded for removing a test?</a:t>
            </a:r>
          </a:p>
          <a:p>
            <a:pPr lvl="2"/>
            <a:r>
              <a:rPr lang="en-US" noProof="0" dirty="0"/>
              <a:t>Especially, if that missing test would have caught a defect???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Journeys, Not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Recommendation:</a:t>
            </a:r>
          </a:p>
          <a:p>
            <a:pPr lvl="1"/>
            <a:r>
              <a:rPr lang="en-US" noProof="0" dirty="0"/>
              <a:t>Have a </a:t>
            </a:r>
            <a:r>
              <a:rPr lang="en-US" i="1" noProof="0" dirty="0"/>
              <a:t>small</a:t>
            </a:r>
            <a:r>
              <a:rPr lang="en-US" noProof="0" dirty="0"/>
              <a:t> test of test cases that </a:t>
            </a:r>
            <a:r>
              <a:rPr lang="en-US" i="1" noProof="0" dirty="0"/>
              <a:t>tests journeys</a:t>
            </a:r>
            <a:r>
              <a:rPr lang="en-US" noProof="0" dirty="0"/>
              <a:t>; not test cases for every user story/use case</a:t>
            </a:r>
          </a:p>
          <a:p>
            <a:pPr lvl="1"/>
            <a:endParaRPr lang="en-US" noProof="0" dirty="0"/>
          </a:p>
          <a:p>
            <a:pPr lvl="1"/>
            <a:r>
              <a:rPr lang="en-US" i="1" noProof="0" dirty="0"/>
              <a:t>Very low level double digits for even complex systems</a:t>
            </a:r>
          </a:p>
          <a:p>
            <a:pPr lvl="2"/>
            <a:r>
              <a:rPr lang="en-US" i="1" noProof="0" dirty="0"/>
              <a:t>5-20 journey tests?</a:t>
            </a:r>
          </a:p>
          <a:p>
            <a:pPr lvl="2"/>
            <a:endParaRPr lang="en-US" i="1" noProof="0" dirty="0"/>
          </a:p>
          <a:p>
            <a:pPr lvl="2"/>
            <a:r>
              <a:rPr lang="en-US" i="1" noProof="0" dirty="0"/>
              <a:t>Ordering a product, create customer, returning a product – and not much else!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52500"/>
            <a:ext cx="86106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Consumer-Driven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CDT: </a:t>
            </a:r>
            <a:r>
              <a:rPr lang="en-US" i="1" noProof="0" dirty="0"/>
              <a:t>Create tests that capture expectations of the consumer of the service</a:t>
            </a:r>
          </a:p>
          <a:p>
            <a:pPr lvl="1"/>
            <a:r>
              <a:rPr lang="en-US" noProof="0" dirty="0"/>
              <a:t>Thus ‘helpdesk’ service runs</a:t>
            </a:r>
            <a:br>
              <a:rPr lang="en-US" noProof="0" dirty="0"/>
            </a:br>
            <a:r>
              <a:rPr lang="en-US" noProof="0" dirty="0"/>
              <a:t>CDT’s on the Customer </a:t>
            </a:r>
            <a:br>
              <a:rPr lang="en-US" noProof="0" dirty="0"/>
            </a:br>
            <a:r>
              <a:rPr lang="en-US" noProof="0" dirty="0"/>
              <a:t>service</a:t>
            </a:r>
          </a:p>
          <a:p>
            <a:pPr lvl="1"/>
            <a:r>
              <a:rPr lang="en-US" dirty="0"/>
              <a:t>Similar ‘web shop’ runs their</a:t>
            </a:r>
            <a:br>
              <a:rPr lang="en-US" dirty="0"/>
            </a:br>
            <a:r>
              <a:rPr lang="en-US" dirty="0"/>
              <a:t>own CDT’s against the CS</a:t>
            </a:r>
          </a:p>
          <a:p>
            <a:pPr lvl="1"/>
            <a:r>
              <a:rPr lang="en-US" dirty="0"/>
              <a:t>Note: Test double for the</a:t>
            </a:r>
            <a:br>
              <a:rPr lang="en-US" dirty="0"/>
            </a:br>
            <a:r>
              <a:rPr lang="en-US" dirty="0"/>
              <a:t>loyalty point service</a:t>
            </a:r>
            <a:endParaRPr lang="en-US" noProof="0" dirty="0"/>
          </a:p>
          <a:p>
            <a:r>
              <a:rPr lang="en-US" noProof="0" dirty="0"/>
              <a:t>CDT ownership?</a:t>
            </a:r>
          </a:p>
          <a:p>
            <a:pPr lvl="1"/>
            <a:r>
              <a:rPr lang="en-US" dirty="0"/>
              <a:t>“It’s about conversations” – provide a ‘contract’ between services and thus teams. So – collaboration…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1700"/>
            <a:ext cx="4162425" cy="23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3E4-5F21-4FAB-8F7B-C3B7086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Fowler: Contract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2393-FEC6-45FB-9C2E-2B783D8E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Fowler identifies the exact same need.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C5A4B-C682-4B24-9EB6-E360791A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2D0B-5C92-4C87-BFDD-D2309B39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035C-87BE-46EF-8DCF-8F087177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7411C-31D7-4758-8EBE-77DB99EA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1689"/>
            <a:ext cx="7153275" cy="962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BA854-22EB-4E56-BF39-F307A30E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68038"/>
            <a:ext cx="40767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A10E1-5EE6-4255-9321-7CFDE4E72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93130"/>
            <a:ext cx="2667000" cy="2554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382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D416-D7BD-45CE-B8D0-B0AB4E7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API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74D2-3FBC-4E06-8AEE-080E4650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API does CDTs communicate by?</a:t>
            </a:r>
          </a:p>
          <a:p>
            <a:pPr lvl="1"/>
            <a:r>
              <a:rPr lang="en-US" dirty="0"/>
              <a:t>The protocol level (typically REST)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course is a </a:t>
            </a:r>
            <a:r>
              <a:rPr lang="en-US" b="1" dirty="0"/>
              <a:t>out-of-process</a:t>
            </a:r>
            <a:r>
              <a:rPr lang="en-US" b="1" i="1" dirty="0"/>
              <a:t> </a:t>
            </a:r>
            <a:r>
              <a:rPr lang="en-US" dirty="0"/>
              <a:t>test</a:t>
            </a:r>
          </a:p>
          <a:p>
            <a:pPr lvl="1"/>
            <a:r>
              <a:rPr lang="en-US" dirty="0"/>
              <a:t>Slow and tedious, not part of the ‘</a:t>
            </a:r>
            <a:r>
              <a:rPr lang="en-US" dirty="0" err="1"/>
              <a:t>gradle</a:t>
            </a:r>
            <a:r>
              <a:rPr lang="en-US" dirty="0"/>
              <a:t> test’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CBCA-0613-41CA-8483-41C73B50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3918-3CFE-4AEC-A040-7458E118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DC756-B33E-4212-B7CC-47DF91AF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147EC-B8AD-458C-978D-854A2E665958}"/>
              </a:ext>
            </a:extLst>
          </p:cNvPr>
          <p:cNvSpPr/>
          <p:nvPr/>
        </p:nvSpPr>
        <p:spPr>
          <a:xfrm>
            <a:off x="1600200" y="2476500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0FBDE-2FA5-4A5C-949F-6D0706124D7E}"/>
              </a:ext>
            </a:extLst>
          </p:cNvPr>
          <p:cNvSpPr/>
          <p:nvPr/>
        </p:nvSpPr>
        <p:spPr>
          <a:xfrm>
            <a:off x="2667000" y="2476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0A563-7D85-423B-A3D2-7BEDA781868C}"/>
              </a:ext>
            </a:extLst>
          </p:cNvPr>
          <p:cNvSpPr/>
          <p:nvPr/>
        </p:nvSpPr>
        <p:spPr>
          <a:xfrm>
            <a:off x="4343400" y="2857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75BB26-DF51-4405-B348-515AD2720A2D}"/>
              </a:ext>
            </a:extLst>
          </p:cNvPr>
          <p:cNvCxnSpPr>
            <a:cxnSpLocks/>
          </p:cNvCxnSpPr>
          <p:nvPr/>
        </p:nvCxnSpPr>
        <p:spPr>
          <a:xfrm>
            <a:off x="41910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608D5-BEC9-465E-8098-CDDA7C87470E}"/>
              </a:ext>
            </a:extLst>
          </p:cNvPr>
          <p:cNvSpPr/>
          <p:nvPr/>
        </p:nvSpPr>
        <p:spPr>
          <a:xfrm>
            <a:off x="5340262" y="23241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B03824-A5CD-4693-9225-F92457CB7A1B}"/>
              </a:ext>
            </a:extLst>
          </p:cNvPr>
          <p:cNvCxnSpPr>
            <a:cxnSpLocks/>
          </p:cNvCxnSpPr>
          <p:nvPr/>
        </p:nvCxnSpPr>
        <p:spPr>
          <a:xfrm>
            <a:off x="4953000" y="2933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E6DB84-5023-4AF1-AF68-EBAD7E1FA5B9}"/>
              </a:ext>
            </a:extLst>
          </p:cNvPr>
          <p:cNvCxnSpPr>
            <a:cxnSpLocks/>
          </p:cNvCxnSpPr>
          <p:nvPr/>
        </p:nvCxnSpPr>
        <p:spPr>
          <a:xfrm>
            <a:off x="25146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E084B-CA51-46E3-AE60-729D37AD6DB1}"/>
              </a:ext>
            </a:extLst>
          </p:cNvPr>
          <p:cNvSpPr/>
          <p:nvPr/>
        </p:nvSpPr>
        <p:spPr>
          <a:xfrm>
            <a:off x="5320553" y="2705100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53F3A-9ACC-4CE1-B8E5-CD5FA4069EA6}"/>
              </a:ext>
            </a:extLst>
          </p:cNvPr>
          <p:cNvSpPr/>
          <p:nvPr/>
        </p:nvSpPr>
        <p:spPr>
          <a:xfrm>
            <a:off x="5105400" y="2019300"/>
            <a:ext cx="457200" cy="1676393"/>
          </a:xfrm>
          <a:prstGeom prst="rect">
            <a:avLst/>
          </a:prstGeom>
          <a:solidFill>
            <a:srgbClr val="33CC33">
              <a:alpha val="2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AFA2-538F-48D3-9FAB-8D47B96AE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Fowler Integration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07A2F-AA25-45D9-B36D-EBAC3ACF2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Missing in Newman…</a:t>
            </a:r>
          </a:p>
          <a:p>
            <a:r>
              <a:rPr lang="en-US" dirty="0"/>
              <a:t>Bærbak: </a:t>
            </a:r>
            <a:r>
              <a:rPr lang="en-US" i="1" dirty="0"/>
              <a:t>Connector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96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A8DC-918E-4766-8D50-5ECA5E79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3851-1A92-4986-B865-66FACD47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 is more on </a:t>
            </a:r>
            <a:r>
              <a:rPr lang="en-US" i="1" dirty="0"/>
              <a:t>design</a:t>
            </a:r>
            <a:br>
              <a:rPr lang="en-US" i="1" dirty="0"/>
            </a:br>
            <a:r>
              <a:rPr lang="en-US" i="1" dirty="0"/>
              <a:t>for failure…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B3AA-F2B0-4809-8EFB-D871BFBB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6400-682E-4E56-B226-DFC6BF4B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7D73-0A8F-42BF-BC08-3C63A26B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8A96D-A11D-4713-928A-F3085E03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104900"/>
            <a:ext cx="7153275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8313F-0C75-433B-9E64-35871415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91" y="2438400"/>
            <a:ext cx="414337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1CD697-5095-485F-91F8-64EC84BD2AA8}"/>
              </a:ext>
            </a:extLst>
          </p:cNvPr>
          <p:cNvSpPr/>
          <p:nvPr/>
        </p:nvSpPr>
        <p:spPr>
          <a:xfrm>
            <a:off x="476655" y="3212560"/>
            <a:ext cx="4114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21090F-ABDC-439F-A071-D9E887F6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26747"/>
            <a:ext cx="3110143" cy="2638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F9A117-EC43-43A7-B32C-6E1A0BD95DE4}"/>
              </a:ext>
            </a:extLst>
          </p:cNvPr>
          <p:cNvSpPr/>
          <p:nvPr/>
        </p:nvSpPr>
        <p:spPr>
          <a:xfrm>
            <a:off x="5257800" y="3408736"/>
            <a:ext cx="2852737" cy="6095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74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D166-B2AA-439F-A69F-06A2BB0B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Take 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E9D1-8876-4ED4-B9E7-A542C257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Old-time ‘programs’ had three levels of testing: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B602-CBDB-447C-A0A3-E6883ADE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2856C-BFC3-42B9-A4A0-85F93EC9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32B2E-31D2-4A1B-93C9-2337735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97881-71DC-4C26-9038-FC2AD535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9" y="1562100"/>
            <a:ext cx="5700712" cy="2983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13E06F-D2D2-46F2-B9E9-A9FD93AD6081}"/>
              </a:ext>
            </a:extLst>
          </p:cNvPr>
          <p:cNvSpPr/>
          <p:nvPr/>
        </p:nvSpPr>
        <p:spPr>
          <a:xfrm>
            <a:off x="6553200" y="1790700"/>
            <a:ext cx="1981200" cy="457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The </a:t>
            </a:r>
            <a:r>
              <a:rPr lang="da-DK" dirty="0" err="1"/>
              <a:t>Algorithms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067BE-079A-4B1B-BC34-0B46AA05A385}"/>
              </a:ext>
            </a:extLst>
          </p:cNvPr>
          <p:cNvSpPr/>
          <p:nvPr/>
        </p:nvSpPr>
        <p:spPr>
          <a:xfrm>
            <a:off x="6553200" y="2781300"/>
            <a:ext cx="1981200" cy="457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The Collaboration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5272-E6B8-4AFD-953B-8DB1986DC89D}"/>
              </a:ext>
            </a:extLst>
          </p:cNvPr>
          <p:cNvSpPr/>
          <p:nvPr/>
        </p:nvSpPr>
        <p:spPr>
          <a:xfrm>
            <a:off x="6553200" y="3771900"/>
            <a:ext cx="1981200" cy="6213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The User </a:t>
            </a:r>
            <a:r>
              <a:rPr lang="da-DK" dirty="0" err="1"/>
              <a:t>Expectation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40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D612-6134-4C99-AC2B-4253B3EE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0577-0AB5-4BDA-BCD8-C66DA17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IMO the integration tests embody testing the </a:t>
            </a:r>
            <a:r>
              <a:rPr lang="en-US" i="1" dirty="0"/>
              <a:t>connector/driver</a:t>
            </a:r>
            <a:r>
              <a:rPr lang="en-US" dirty="0"/>
              <a:t> that the consumer uses to interact with the service</a:t>
            </a:r>
          </a:p>
          <a:p>
            <a:pPr lvl="1"/>
            <a:r>
              <a:rPr lang="en-US" dirty="0"/>
              <a:t>And the connectors dealing with </a:t>
            </a:r>
            <a:r>
              <a:rPr lang="en-US" i="1" dirty="0"/>
              <a:t>failure modes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Which of course is a </a:t>
            </a:r>
            <a:r>
              <a:rPr lang="en-US" b="1" dirty="0"/>
              <a:t>out-of-process</a:t>
            </a:r>
            <a:r>
              <a:rPr lang="en-US" b="1" i="1" dirty="0"/>
              <a:t> </a:t>
            </a:r>
            <a:r>
              <a:rPr lang="en-US" dirty="0"/>
              <a:t>test</a:t>
            </a:r>
          </a:p>
          <a:p>
            <a:pPr lvl="1"/>
            <a:r>
              <a:rPr lang="en-US" dirty="0"/>
              <a:t>Slow and tedious, not part of the ‘</a:t>
            </a:r>
            <a:r>
              <a:rPr lang="en-US" dirty="0" err="1"/>
              <a:t>gradle</a:t>
            </a:r>
            <a:r>
              <a:rPr lang="en-US" dirty="0"/>
              <a:t> test’ cycle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6B42-B7DD-4A57-9C53-B12C8498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EDF87-1923-4398-ABB8-3254CC14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E353-B9EE-48CC-B4B1-1D8F140B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07B67-0DCF-4637-97C4-839012105B25}"/>
              </a:ext>
            </a:extLst>
          </p:cNvPr>
          <p:cNvSpPr/>
          <p:nvPr/>
        </p:nvSpPr>
        <p:spPr>
          <a:xfrm>
            <a:off x="1600200" y="3009907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E0866-53FA-42AD-9842-07B328641672}"/>
              </a:ext>
            </a:extLst>
          </p:cNvPr>
          <p:cNvSpPr/>
          <p:nvPr/>
        </p:nvSpPr>
        <p:spPr>
          <a:xfrm>
            <a:off x="2667000" y="3009907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A3A37-4946-4890-9A4F-008AB6979131}"/>
              </a:ext>
            </a:extLst>
          </p:cNvPr>
          <p:cNvSpPr/>
          <p:nvPr/>
        </p:nvSpPr>
        <p:spPr>
          <a:xfrm>
            <a:off x="4343400" y="3390907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1DF835-CB0A-4B9A-9F7A-82F5A6C3C034}"/>
              </a:ext>
            </a:extLst>
          </p:cNvPr>
          <p:cNvCxnSpPr>
            <a:cxnSpLocks/>
          </p:cNvCxnSpPr>
          <p:nvPr/>
        </p:nvCxnSpPr>
        <p:spPr>
          <a:xfrm>
            <a:off x="4191000" y="3467107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1B7A7-3A66-44A1-BC48-15DA569A8333}"/>
              </a:ext>
            </a:extLst>
          </p:cNvPr>
          <p:cNvSpPr/>
          <p:nvPr/>
        </p:nvSpPr>
        <p:spPr>
          <a:xfrm>
            <a:off x="5340262" y="2857507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5579B4-7E6E-4BA1-AB72-9E5B14F5B96C}"/>
              </a:ext>
            </a:extLst>
          </p:cNvPr>
          <p:cNvCxnSpPr>
            <a:cxnSpLocks/>
          </p:cNvCxnSpPr>
          <p:nvPr/>
        </p:nvCxnSpPr>
        <p:spPr>
          <a:xfrm>
            <a:off x="4953000" y="3467107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B47C2-3AB9-447B-A7B6-A76034A6C510}"/>
              </a:ext>
            </a:extLst>
          </p:cNvPr>
          <p:cNvCxnSpPr>
            <a:cxnSpLocks/>
          </p:cNvCxnSpPr>
          <p:nvPr/>
        </p:nvCxnSpPr>
        <p:spPr>
          <a:xfrm>
            <a:off x="2514600" y="3314707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BD1F2-85DD-47C4-9764-98D41C3A1DDF}"/>
              </a:ext>
            </a:extLst>
          </p:cNvPr>
          <p:cNvSpPr/>
          <p:nvPr/>
        </p:nvSpPr>
        <p:spPr>
          <a:xfrm>
            <a:off x="5320553" y="3238507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44C405-B349-42A4-9A91-7DAE0048F068}"/>
              </a:ext>
            </a:extLst>
          </p:cNvPr>
          <p:cNvSpPr/>
          <p:nvPr/>
        </p:nvSpPr>
        <p:spPr>
          <a:xfrm>
            <a:off x="4210709" y="2552707"/>
            <a:ext cx="1408382" cy="1676393"/>
          </a:xfrm>
          <a:prstGeom prst="rect">
            <a:avLst/>
          </a:prstGeom>
          <a:solidFill>
            <a:srgbClr val="33CC33">
              <a:alpha val="2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3619500"/>
            <a:ext cx="2895600" cy="5334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Software Architecture lingo, the dynamic view of an executing system is called the </a:t>
            </a:r>
            <a:r>
              <a:rPr lang="en-US" b="1" i="1" dirty="0"/>
              <a:t>component connector view</a:t>
            </a:r>
          </a:p>
          <a:p>
            <a:pPr lvl="1"/>
            <a:r>
              <a:rPr lang="en-US" dirty="0"/>
              <a:t>Component:	Executing process ‘doing stuff’</a:t>
            </a:r>
          </a:p>
          <a:p>
            <a:pPr lvl="1"/>
            <a:r>
              <a:rPr lang="en-US" dirty="0"/>
              <a:t>Connector:	The flow of control/data between components</a:t>
            </a:r>
          </a:p>
          <a:p>
            <a:r>
              <a:rPr lang="en-US" dirty="0"/>
              <a:t>Fowlers integration tests are thus (in my mind) a test of the </a:t>
            </a:r>
            <a:r>
              <a:rPr lang="en-US" b="1" i="1" dirty="0"/>
              <a:t>connector. </a:t>
            </a:r>
            <a:r>
              <a:rPr lang="en-US" dirty="0"/>
              <a:t> Here the </a:t>
            </a:r>
            <a:r>
              <a:rPr lang="en-US" dirty="0" err="1"/>
              <a:t>RealQuoteService</a:t>
            </a:r>
            <a:r>
              <a:rPr lang="en-US" dirty="0"/>
              <a:t> </a:t>
            </a:r>
            <a:r>
              <a:rPr lang="en-US" dirty="0" err="1"/>
              <a:t>impl</a:t>
            </a:r>
            <a:r>
              <a:rPr lang="en-US" dirty="0"/>
              <a:t>.</a:t>
            </a:r>
          </a:p>
          <a:p>
            <a:r>
              <a:rPr lang="en-US" b="1" dirty="0"/>
              <a:t>Connector Test</a:t>
            </a:r>
            <a:r>
              <a:rPr lang="en-US" dirty="0"/>
              <a:t>    is a </a:t>
            </a:r>
            <a:r>
              <a:rPr lang="en-US"/>
              <a:t>better term IMO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07B67-0DCF-4637-97C4-839012105B25}"/>
              </a:ext>
            </a:extLst>
          </p:cNvPr>
          <p:cNvSpPr/>
          <p:nvPr/>
        </p:nvSpPr>
        <p:spPr>
          <a:xfrm>
            <a:off x="3505200" y="4305307"/>
            <a:ext cx="9144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Player</a:t>
            </a:r>
            <a:br>
              <a:rPr lang="da-DK" sz="1400" dirty="0"/>
            </a:br>
            <a:r>
              <a:rPr lang="da-DK" sz="1400" dirty="0" err="1"/>
              <a:t>Servant</a:t>
            </a:r>
            <a:endParaRPr lang="da-DK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E0866-53FA-42AD-9842-07B328641672}"/>
              </a:ext>
            </a:extLst>
          </p:cNvPr>
          <p:cNvSpPr/>
          <p:nvPr/>
        </p:nvSpPr>
        <p:spPr>
          <a:xfrm>
            <a:off x="4572000" y="4305307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A3A37-4946-4890-9A4F-008AB6979131}"/>
              </a:ext>
            </a:extLst>
          </p:cNvPr>
          <p:cNvSpPr/>
          <p:nvPr/>
        </p:nvSpPr>
        <p:spPr>
          <a:xfrm>
            <a:off x="6248400" y="4686307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1DF835-CB0A-4B9A-9F7A-82F5A6C3C034}"/>
              </a:ext>
            </a:extLst>
          </p:cNvPr>
          <p:cNvCxnSpPr>
            <a:cxnSpLocks/>
          </p:cNvCxnSpPr>
          <p:nvPr/>
        </p:nvCxnSpPr>
        <p:spPr>
          <a:xfrm>
            <a:off x="6096000" y="4762507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1B7A7-3A66-44A1-BC48-15DA569A8333}"/>
              </a:ext>
            </a:extLst>
          </p:cNvPr>
          <p:cNvSpPr/>
          <p:nvPr/>
        </p:nvSpPr>
        <p:spPr>
          <a:xfrm>
            <a:off x="7245262" y="4152907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5579B4-7E6E-4BA1-AB72-9E5B14F5B96C}"/>
              </a:ext>
            </a:extLst>
          </p:cNvPr>
          <p:cNvCxnSpPr>
            <a:cxnSpLocks/>
          </p:cNvCxnSpPr>
          <p:nvPr/>
        </p:nvCxnSpPr>
        <p:spPr>
          <a:xfrm>
            <a:off x="6858000" y="4762507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B47C2-3AB9-447B-A7B6-A76034A6C510}"/>
              </a:ext>
            </a:extLst>
          </p:cNvPr>
          <p:cNvCxnSpPr>
            <a:cxnSpLocks/>
          </p:cNvCxnSpPr>
          <p:nvPr/>
        </p:nvCxnSpPr>
        <p:spPr>
          <a:xfrm>
            <a:off x="4419600" y="4610107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BD1F2-85DD-47C4-9764-98D41C3A1DDF}"/>
              </a:ext>
            </a:extLst>
          </p:cNvPr>
          <p:cNvSpPr/>
          <p:nvPr/>
        </p:nvSpPr>
        <p:spPr>
          <a:xfrm>
            <a:off x="7225553" y="4533907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44C405-B349-42A4-9A91-7DAE0048F068}"/>
              </a:ext>
            </a:extLst>
          </p:cNvPr>
          <p:cNvSpPr/>
          <p:nvPr/>
        </p:nvSpPr>
        <p:spPr>
          <a:xfrm>
            <a:off x="6115709" y="3848107"/>
            <a:ext cx="1408382" cy="1676393"/>
          </a:xfrm>
          <a:prstGeom prst="rect">
            <a:avLst/>
          </a:prstGeom>
          <a:solidFill>
            <a:srgbClr val="33CC33">
              <a:alpha val="2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6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38E3-AE65-4DB9-B22D-29213AF3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0009-35A8-4647-85DD-67199463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0AD6-84D2-4501-B6AA-5639EB4E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E999-4190-4EDE-BB5B-2E557156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B679-607B-471B-8502-A895368C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6AD84-BF11-41E1-B000-9F3A76553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66691"/>
            <a:ext cx="8229600" cy="5029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54246-C8CF-4AED-ACB9-26099AB03CE7}"/>
              </a:ext>
            </a:extLst>
          </p:cNvPr>
          <p:cNvSpPr txBox="1"/>
          <p:nvPr/>
        </p:nvSpPr>
        <p:spPr>
          <a:xfrm>
            <a:off x="6781800" y="603793"/>
            <a:ext cx="135511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Service tests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8083C-46AE-47B6-81A9-7BC5E29F47A0}"/>
              </a:ext>
            </a:extLst>
          </p:cNvPr>
          <p:cNvSpPr txBox="1"/>
          <p:nvPr/>
        </p:nvSpPr>
        <p:spPr>
          <a:xfrm>
            <a:off x="6694329" y="2439294"/>
            <a:ext cx="1851341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1400" dirty="0"/>
              <a:t>Consumer Driven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8D7A4-27D6-4C53-9704-2AD55BF5FA22}"/>
              </a:ext>
            </a:extLst>
          </p:cNvPr>
          <p:cNvSpPr txBox="1"/>
          <p:nvPr/>
        </p:nvSpPr>
        <p:spPr>
          <a:xfrm>
            <a:off x="7040321" y="3619500"/>
            <a:ext cx="115935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1400" dirty="0"/>
              <a:t>Test </a:t>
            </a:r>
            <a:r>
              <a:rPr lang="da-DK" sz="1400" dirty="0" err="1"/>
              <a:t>Journeys</a:t>
            </a:r>
            <a:endParaRPr lang="da-DK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C7560-B370-4EC2-8588-040C3618C213}"/>
              </a:ext>
            </a:extLst>
          </p:cNvPr>
          <p:cNvSpPr/>
          <p:nvPr/>
        </p:nvSpPr>
        <p:spPr>
          <a:xfrm>
            <a:off x="533400" y="2247900"/>
            <a:ext cx="16002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 Newman </a:t>
            </a:r>
            <a:r>
              <a:rPr lang="da-DK" dirty="0" err="1"/>
              <a:t>Equivalent</a:t>
            </a:r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7BC820-284A-486E-953C-E99EA95706F1}"/>
              </a:ext>
            </a:extLst>
          </p:cNvPr>
          <p:cNvSpPr/>
          <p:nvPr/>
        </p:nvSpPr>
        <p:spPr>
          <a:xfrm>
            <a:off x="533400" y="3759200"/>
            <a:ext cx="16002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Bærbak: Connector Test</a:t>
            </a:r>
          </a:p>
        </p:txBody>
      </p:sp>
    </p:spTree>
    <p:extLst>
      <p:ext uri="{BB962C8B-B14F-4D97-AF65-F5344CB8AC3E}">
        <p14:creationId xmlns:p14="http://schemas.microsoft.com/office/powerpoint/2010/main" val="229739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F6E6-418F-400F-A707-3899DD96E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71AA4-7FCD-49A7-A912-28AB801F4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Relation to </a:t>
            </a:r>
            <a:r>
              <a:rPr lang="en-US" dirty="0" err="1"/>
              <a:t>SkyCave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30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Picture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260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</a:t>
            </a:r>
            <a:r>
              <a:rPr lang="en-US" dirty="0"/>
              <a:t>Test (in-process)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81A1C5-A8A0-49CC-9581-9A3E5651D3D9}"/>
              </a:ext>
            </a:extLst>
          </p:cNvPr>
          <p:cNvSpPr/>
          <p:nvPr/>
        </p:nvSpPr>
        <p:spPr>
          <a:xfrm>
            <a:off x="1512794" y="941294"/>
            <a:ext cx="3677771" cy="3987053"/>
          </a:xfrm>
          <a:custGeom>
            <a:avLst/>
            <a:gdLst>
              <a:gd name="connsiteX0" fmla="*/ 0 w 3677771"/>
              <a:gd name="connsiteY0" fmla="*/ 0 h 3987053"/>
              <a:gd name="connsiteX1" fmla="*/ 3603812 w 3677771"/>
              <a:gd name="connsiteY1" fmla="*/ 0 h 3987053"/>
              <a:gd name="connsiteX2" fmla="*/ 3590365 w 3677771"/>
              <a:gd name="connsiteY2" fmla="*/ 685800 h 3987053"/>
              <a:gd name="connsiteX3" fmla="*/ 2729753 w 3677771"/>
              <a:gd name="connsiteY3" fmla="*/ 665630 h 3987053"/>
              <a:gd name="connsiteX4" fmla="*/ 2729753 w 3677771"/>
              <a:gd name="connsiteY4" fmla="*/ 1398494 h 3987053"/>
              <a:gd name="connsiteX5" fmla="*/ 3677771 w 3677771"/>
              <a:gd name="connsiteY5" fmla="*/ 1385047 h 3987053"/>
              <a:gd name="connsiteX6" fmla="*/ 3671047 w 3677771"/>
              <a:gd name="connsiteY6" fmla="*/ 2030506 h 3987053"/>
              <a:gd name="connsiteX7" fmla="*/ 2776818 w 3677771"/>
              <a:gd name="connsiteY7" fmla="*/ 2017059 h 3987053"/>
              <a:gd name="connsiteX8" fmla="*/ 2776818 w 3677771"/>
              <a:gd name="connsiteY8" fmla="*/ 2709582 h 3987053"/>
              <a:gd name="connsiteX9" fmla="*/ 2763371 w 3677771"/>
              <a:gd name="connsiteY9" fmla="*/ 3987053 h 3987053"/>
              <a:gd name="connsiteX10" fmla="*/ 40341 w 3677771"/>
              <a:gd name="connsiteY10" fmla="*/ 3980330 h 3987053"/>
              <a:gd name="connsiteX11" fmla="*/ 0 w 3677771"/>
              <a:gd name="connsiteY11" fmla="*/ 0 h 39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7771" h="3987053">
                <a:moveTo>
                  <a:pt x="0" y="0"/>
                </a:moveTo>
                <a:lnTo>
                  <a:pt x="3603812" y="0"/>
                </a:lnTo>
                <a:lnTo>
                  <a:pt x="3590365" y="685800"/>
                </a:lnTo>
                <a:lnTo>
                  <a:pt x="2729753" y="665630"/>
                </a:lnTo>
                <a:lnTo>
                  <a:pt x="2729753" y="1398494"/>
                </a:lnTo>
                <a:lnTo>
                  <a:pt x="3677771" y="1385047"/>
                </a:lnTo>
                <a:cubicBezTo>
                  <a:pt x="3675530" y="1600200"/>
                  <a:pt x="3673288" y="1815353"/>
                  <a:pt x="3671047" y="2030506"/>
                </a:cubicBezTo>
                <a:lnTo>
                  <a:pt x="2776818" y="2017059"/>
                </a:lnTo>
                <a:lnTo>
                  <a:pt x="2776818" y="2709582"/>
                </a:lnTo>
                <a:lnTo>
                  <a:pt x="2763371" y="3987053"/>
                </a:lnTo>
                <a:lnTo>
                  <a:pt x="40341" y="398033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16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/>
              <a:t>Test (out-of-process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81A1C5-A8A0-49CC-9581-9A3E5651D3D9}"/>
              </a:ext>
            </a:extLst>
          </p:cNvPr>
          <p:cNvSpPr/>
          <p:nvPr/>
        </p:nvSpPr>
        <p:spPr>
          <a:xfrm>
            <a:off x="1512795" y="941294"/>
            <a:ext cx="5594170" cy="3987053"/>
          </a:xfrm>
          <a:custGeom>
            <a:avLst/>
            <a:gdLst>
              <a:gd name="connsiteX0" fmla="*/ 0 w 3677771"/>
              <a:gd name="connsiteY0" fmla="*/ 0 h 3987053"/>
              <a:gd name="connsiteX1" fmla="*/ 3603812 w 3677771"/>
              <a:gd name="connsiteY1" fmla="*/ 0 h 3987053"/>
              <a:gd name="connsiteX2" fmla="*/ 3590365 w 3677771"/>
              <a:gd name="connsiteY2" fmla="*/ 685800 h 3987053"/>
              <a:gd name="connsiteX3" fmla="*/ 2729753 w 3677771"/>
              <a:gd name="connsiteY3" fmla="*/ 665630 h 3987053"/>
              <a:gd name="connsiteX4" fmla="*/ 2729753 w 3677771"/>
              <a:gd name="connsiteY4" fmla="*/ 1398494 h 3987053"/>
              <a:gd name="connsiteX5" fmla="*/ 3677771 w 3677771"/>
              <a:gd name="connsiteY5" fmla="*/ 1385047 h 3987053"/>
              <a:gd name="connsiteX6" fmla="*/ 3671047 w 3677771"/>
              <a:gd name="connsiteY6" fmla="*/ 2030506 h 3987053"/>
              <a:gd name="connsiteX7" fmla="*/ 2776818 w 3677771"/>
              <a:gd name="connsiteY7" fmla="*/ 2017059 h 3987053"/>
              <a:gd name="connsiteX8" fmla="*/ 2776818 w 3677771"/>
              <a:gd name="connsiteY8" fmla="*/ 2709582 h 3987053"/>
              <a:gd name="connsiteX9" fmla="*/ 2763371 w 3677771"/>
              <a:gd name="connsiteY9" fmla="*/ 3987053 h 3987053"/>
              <a:gd name="connsiteX10" fmla="*/ 40341 w 3677771"/>
              <a:gd name="connsiteY10" fmla="*/ 3980330 h 3987053"/>
              <a:gd name="connsiteX11" fmla="*/ 0 w 3677771"/>
              <a:gd name="connsiteY11" fmla="*/ 0 h 3987053"/>
              <a:gd name="connsiteX0" fmla="*/ 0 w 3677771"/>
              <a:gd name="connsiteY0" fmla="*/ 0 h 3987053"/>
              <a:gd name="connsiteX1" fmla="*/ 3603812 w 3677771"/>
              <a:gd name="connsiteY1" fmla="*/ 0 h 3987053"/>
              <a:gd name="connsiteX2" fmla="*/ 3590365 w 3677771"/>
              <a:gd name="connsiteY2" fmla="*/ 685800 h 3987053"/>
              <a:gd name="connsiteX3" fmla="*/ 2729753 w 3677771"/>
              <a:gd name="connsiteY3" fmla="*/ 665630 h 3987053"/>
              <a:gd name="connsiteX4" fmla="*/ 2729753 w 3677771"/>
              <a:gd name="connsiteY4" fmla="*/ 1398494 h 3987053"/>
              <a:gd name="connsiteX5" fmla="*/ 3677771 w 3677771"/>
              <a:gd name="connsiteY5" fmla="*/ 1385047 h 3987053"/>
              <a:gd name="connsiteX6" fmla="*/ 3671047 w 3677771"/>
              <a:gd name="connsiteY6" fmla="*/ 2030506 h 3987053"/>
              <a:gd name="connsiteX7" fmla="*/ 2776818 w 3677771"/>
              <a:gd name="connsiteY7" fmla="*/ 2017059 h 3987053"/>
              <a:gd name="connsiteX8" fmla="*/ 2776818 w 3677771"/>
              <a:gd name="connsiteY8" fmla="*/ 3476064 h 3987053"/>
              <a:gd name="connsiteX9" fmla="*/ 2763371 w 3677771"/>
              <a:gd name="connsiteY9" fmla="*/ 3987053 h 3987053"/>
              <a:gd name="connsiteX10" fmla="*/ 40341 w 3677771"/>
              <a:gd name="connsiteY10" fmla="*/ 3980330 h 3987053"/>
              <a:gd name="connsiteX11" fmla="*/ 0 w 3677771"/>
              <a:gd name="connsiteY11" fmla="*/ 0 h 3987053"/>
              <a:gd name="connsiteX0" fmla="*/ 0 w 3677771"/>
              <a:gd name="connsiteY0" fmla="*/ 0 h 3987053"/>
              <a:gd name="connsiteX1" fmla="*/ 3603812 w 3677771"/>
              <a:gd name="connsiteY1" fmla="*/ 0 h 3987053"/>
              <a:gd name="connsiteX2" fmla="*/ 3590365 w 3677771"/>
              <a:gd name="connsiteY2" fmla="*/ 685800 h 3987053"/>
              <a:gd name="connsiteX3" fmla="*/ 2729753 w 3677771"/>
              <a:gd name="connsiteY3" fmla="*/ 665630 h 3987053"/>
              <a:gd name="connsiteX4" fmla="*/ 2729753 w 3677771"/>
              <a:gd name="connsiteY4" fmla="*/ 1398494 h 3987053"/>
              <a:gd name="connsiteX5" fmla="*/ 3677771 w 3677771"/>
              <a:gd name="connsiteY5" fmla="*/ 1385047 h 3987053"/>
              <a:gd name="connsiteX6" fmla="*/ 3671047 w 3677771"/>
              <a:gd name="connsiteY6" fmla="*/ 2030506 h 3987053"/>
              <a:gd name="connsiteX7" fmla="*/ 2783542 w 3677771"/>
              <a:gd name="connsiteY7" fmla="*/ 2702859 h 3987053"/>
              <a:gd name="connsiteX8" fmla="*/ 2776818 w 3677771"/>
              <a:gd name="connsiteY8" fmla="*/ 3476064 h 3987053"/>
              <a:gd name="connsiteX9" fmla="*/ 2763371 w 3677771"/>
              <a:gd name="connsiteY9" fmla="*/ 3987053 h 3987053"/>
              <a:gd name="connsiteX10" fmla="*/ 40341 w 3677771"/>
              <a:gd name="connsiteY10" fmla="*/ 3980330 h 3987053"/>
              <a:gd name="connsiteX11" fmla="*/ 0 w 3677771"/>
              <a:gd name="connsiteY11" fmla="*/ 0 h 3987053"/>
              <a:gd name="connsiteX0" fmla="*/ 0 w 5593977"/>
              <a:gd name="connsiteY0" fmla="*/ 0 h 3987053"/>
              <a:gd name="connsiteX1" fmla="*/ 3603812 w 5593977"/>
              <a:gd name="connsiteY1" fmla="*/ 0 h 3987053"/>
              <a:gd name="connsiteX2" fmla="*/ 3590365 w 5593977"/>
              <a:gd name="connsiteY2" fmla="*/ 685800 h 3987053"/>
              <a:gd name="connsiteX3" fmla="*/ 2729753 w 5593977"/>
              <a:gd name="connsiteY3" fmla="*/ 665630 h 3987053"/>
              <a:gd name="connsiteX4" fmla="*/ 2729753 w 5593977"/>
              <a:gd name="connsiteY4" fmla="*/ 1398494 h 3987053"/>
              <a:gd name="connsiteX5" fmla="*/ 3677771 w 5593977"/>
              <a:gd name="connsiteY5" fmla="*/ 1385047 h 3987053"/>
              <a:gd name="connsiteX6" fmla="*/ 5593976 w 5593977"/>
              <a:gd name="connsiteY6" fmla="*/ 2709582 h 3987053"/>
              <a:gd name="connsiteX7" fmla="*/ 2783542 w 5593977"/>
              <a:gd name="connsiteY7" fmla="*/ 2702859 h 3987053"/>
              <a:gd name="connsiteX8" fmla="*/ 2776818 w 5593977"/>
              <a:gd name="connsiteY8" fmla="*/ 3476064 h 3987053"/>
              <a:gd name="connsiteX9" fmla="*/ 2763371 w 5593977"/>
              <a:gd name="connsiteY9" fmla="*/ 3987053 h 3987053"/>
              <a:gd name="connsiteX10" fmla="*/ 40341 w 5593977"/>
              <a:gd name="connsiteY10" fmla="*/ 3980330 h 3987053"/>
              <a:gd name="connsiteX11" fmla="*/ 0 w 5593977"/>
              <a:gd name="connsiteY11" fmla="*/ 0 h 3987053"/>
              <a:gd name="connsiteX0" fmla="*/ 0 w 5594170"/>
              <a:gd name="connsiteY0" fmla="*/ 0 h 3987053"/>
              <a:gd name="connsiteX1" fmla="*/ 3603812 w 5594170"/>
              <a:gd name="connsiteY1" fmla="*/ 0 h 3987053"/>
              <a:gd name="connsiteX2" fmla="*/ 3590365 w 5594170"/>
              <a:gd name="connsiteY2" fmla="*/ 685800 h 3987053"/>
              <a:gd name="connsiteX3" fmla="*/ 2729753 w 5594170"/>
              <a:gd name="connsiteY3" fmla="*/ 665630 h 3987053"/>
              <a:gd name="connsiteX4" fmla="*/ 2729753 w 5594170"/>
              <a:gd name="connsiteY4" fmla="*/ 1398494 h 3987053"/>
              <a:gd name="connsiteX5" fmla="*/ 5580530 w 5594170"/>
              <a:gd name="connsiteY5" fmla="*/ 1741394 h 3987053"/>
              <a:gd name="connsiteX6" fmla="*/ 5593976 w 5594170"/>
              <a:gd name="connsiteY6" fmla="*/ 2709582 h 3987053"/>
              <a:gd name="connsiteX7" fmla="*/ 2783542 w 5594170"/>
              <a:gd name="connsiteY7" fmla="*/ 2702859 h 3987053"/>
              <a:gd name="connsiteX8" fmla="*/ 2776818 w 5594170"/>
              <a:gd name="connsiteY8" fmla="*/ 3476064 h 3987053"/>
              <a:gd name="connsiteX9" fmla="*/ 2763371 w 5594170"/>
              <a:gd name="connsiteY9" fmla="*/ 3987053 h 3987053"/>
              <a:gd name="connsiteX10" fmla="*/ 40341 w 5594170"/>
              <a:gd name="connsiteY10" fmla="*/ 3980330 h 3987053"/>
              <a:gd name="connsiteX11" fmla="*/ 0 w 5594170"/>
              <a:gd name="connsiteY11" fmla="*/ 0 h 3987053"/>
              <a:gd name="connsiteX0" fmla="*/ 0 w 5594170"/>
              <a:gd name="connsiteY0" fmla="*/ 0 h 3987053"/>
              <a:gd name="connsiteX1" fmla="*/ 3603812 w 5594170"/>
              <a:gd name="connsiteY1" fmla="*/ 0 h 3987053"/>
              <a:gd name="connsiteX2" fmla="*/ 3590365 w 5594170"/>
              <a:gd name="connsiteY2" fmla="*/ 685800 h 3987053"/>
              <a:gd name="connsiteX3" fmla="*/ 2729753 w 5594170"/>
              <a:gd name="connsiteY3" fmla="*/ 665630 h 3987053"/>
              <a:gd name="connsiteX4" fmla="*/ 2736476 w 5594170"/>
              <a:gd name="connsiteY4" fmla="*/ 2017058 h 3987053"/>
              <a:gd name="connsiteX5" fmla="*/ 5580530 w 5594170"/>
              <a:gd name="connsiteY5" fmla="*/ 1741394 h 3987053"/>
              <a:gd name="connsiteX6" fmla="*/ 5593976 w 5594170"/>
              <a:gd name="connsiteY6" fmla="*/ 2709582 h 3987053"/>
              <a:gd name="connsiteX7" fmla="*/ 2783542 w 5594170"/>
              <a:gd name="connsiteY7" fmla="*/ 2702859 h 3987053"/>
              <a:gd name="connsiteX8" fmla="*/ 2776818 w 5594170"/>
              <a:gd name="connsiteY8" fmla="*/ 3476064 h 3987053"/>
              <a:gd name="connsiteX9" fmla="*/ 2763371 w 5594170"/>
              <a:gd name="connsiteY9" fmla="*/ 3987053 h 3987053"/>
              <a:gd name="connsiteX10" fmla="*/ 40341 w 5594170"/>
              <a:gd name="connsiteY10" fmla="*/ 3980330 h 3987053"/>
              <a:gd name="connsiteX11" fmla="*/ 0 w 5594170"/>
              <a:gd name="connsiteY11" fmla="*/ 0 h 3987053"/>
              <a:gd name="connsiteX0" fmla="*/ 0 w 5594170"/>
              <a:gd name="connsiteY0" fmla="*/ 0 h 3987053"/>
              <a:gd name="connsiteX1" fmla="*/ 3603812 w 5594170"/>
              <a:gd name="connsiteY1" fmla="*/ 0 h 3987053"/>
              <a:gd name="connsiteX2" fmla="*/ 3590365 w 5594170"/>
              <a:gd name="connsiteY2" fmla="*/ 685800 h 3987053"/>
              <a:gd name="connsiteX3" fmla="*/ 2729753 w 5594170"/>
              <a:gd name="connsiteY3" fmla="*/ 665630 h 3987053"/>
              <a:gd name="connsiteX4" fmla="*/ 2736476 w 5594170"/>
              <a:gd name="connsiteY4" fmla="*/ 2017058 h 3987053"/>
              <a:gd name="connsiteX5" fmla="*/ 5580530 w 5594170"/>
              <a:gd name="connsiteY5" fmla="*/ 1741394 h 3987053"/>
              <a:gd name="connsiteX6" fmla="*/ 5593976 w 5594170"/>
              <a:gd name="connsiteY6" fmla="*/ 2709582 h 3987053"/>
              <a:gd name="connsiteX7" fmla="*/ 2783542 w 5594170"/>
              <a:gd name="connsiteY7" fmla="*/ 2702859 h 3987053"/>
              <a:gd name="connsiteX8" fmla="*/ 2776818 w 5594170"/>
              <a:gd name="connsiteY8" fmla="*/ 3476064 h 3987053"/>
              <a:gd name="connsiteX9" fmla="*/ 2763371 w 5594170"/>
              <a:gd name="connsiteY9" fmla="*/ 3987053 h 3987053"/>
              <a:gd name="connsiteX10" fmla="*/ 40341 w 5594170"/>
              <a:gd name="connsiteY10" fmla="*/ 3980330 h 3987053"/>
              <a:gd name="connsiteX11" fmla="*/ 0 w 5594170"/>
              <a:gd name="connsiteY11" fmla="*/ 0 h 3987053"/>
              <a:gd name="connsiteX0" fmla="*/ 0 w 5594170"/>
              <a:gd name="connsiteY0" fmla="*/ 0 h 3987053"/>
              <a:gd name="connsiteX1" fmla="*/ 3603812 w 5594170"/>
              <a:gd name="connsiteY1" fmla="*/ 0 h 3987053"/>
              <a:gd name="connsiteX2" fmla="*/ 3590365 w 5594170"/>
              <a:gd name="connsiteY2" fmla="*/ 685800 h 3987053"/>
              <a:gd name="connsiteX3" fmla="*/ 2729753 w 5594170"/>
              <a:gd name="connsiteY3" fmla="*/ 665630 h 3987053"/>
              <a:gd name="connsiteX4" fmla="*/ 2736476 w 5594170"/>
              <a:gd name="connsiteY4" fmla="*/ 2017058 h 3987053"/>
              <a:gd name="connsiteX5" fmla="*/ 3926540 w 5594170"/>
              <a:gd name="connsiteY5" fmla="*/ 1768288 h 3987053"/>
              <a:gd name="connsiteX6" fmla="*/ 5580530 w 5594170"/>
              <a:gd name="connsiteY6" fmla="*/ 1741394 h 3987053"/>
              <a:gd name="connsiteX7" fmla="*/ 5593976 w 5594170"/>
              <a:gd name="connsiteY7" fmla="*/ 2709582 h 3987053"/>
              <a:gd name="connsiteX8" fmla="*/ 2783542 w 5594170"/>
              <a:gd name="connsiteY8" fmla="*/ 2702859 h 3987053"/>
              <a:gd name="connsiteX9" fmla="*/ 2776818 w 5594170"/>
              <a:gd name="connsiteY9" fmla="*/ 3476064 h 3987053"/>
              <a:gd name="connsiteX10" fmla="*/ 2763371 w 5594170"/>
              <a:gd name="connsiteY10" fmla="*/ 3987053 h 3987053"/>
              <a:gd name="connsiteX11" fmla="*/ 40341 w 5594170"/>
              <a:gd name="connsiteY11" fmla="*/ 3980330 h 3987053"/>
              <a:gd name="connsiteX12" fmla="*/ 0 w 5594170"/>
              <a:gd name="connsiteY12" fmla="*/ 0 h 398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4170" h="3987053">
                <a:moveTo>
                  <a:pt x="0" y="0"/>
                </a:moveTo>
                <a:lnTo>
                  <a:pt x="3603812" y="0"/>
                </a:lnTo>
                <a:lnTo>
                  <a:pt x="3590365" y="685800"/>
                </a:lnTo>
                <a:lnTo>
                  <a:pt x="2729753" y="665630"/>
                </a:lnTo>
                <a:lnTo>
                  <a:pt x="2736476" y="2017058"/>
                </a:lnTo>
                <a:cubicBezTo>
                  <a:pt x="2949388" y="2226608"/>
                  <a:pt x="3452531" y="1814232"/>
                  <a:pt x="3926540" y="1768288"/>
                </a:cubicBezTo>
                <a:cubicBezTo>
                  <a:pt x="4400549" y="1722344"/>
                  <a:pt x="5316071" y="1610285"/>
                  <a:pt x="5580530" y="1741394"/>
                </a:cubicBezTo>
                <a:cubicBezTo>
                  <a:pt x="5578289" y="1956547"/>
                  <a:pt x="5596217" y="2494429"/>
                  <a:pt x="5593976" y="2709582"/>
                </a:cubicBezTo>
                <a:lnTo>
                  <a:pt x="2783542" y="2702859"/>
                </a:lnTo>
                <a:cubicBezTo>
                  <a:pt x="2781301" y="2960594"/>
                  <a:pt x="2779059" y="3218329"/>
                  <a:pt x="2776818" y="3476064"/>
                </a:cubicBezTo>
                <a:lnTo>
                  <a:pt x="2763371" y="3987053"/>
                </a:lnTo>
                <a:lnTo>
                  <a:pt x="40341" y="398033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6956F-24DE-49D8-B9F7-2BEEBBD6A424}"/>
              </a:ext>
            </a:extLst>
          </p:cNvPr>
          <p:cNvSpPr/>
          <p:nvPr/>
        </p:nvSpPr>
        <p:spPr>
          <a:xfrm>
            <a:off x="5320553" y="2857500"/>
            <a:ext cx="1670138" cy="59663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 Service Double</a:t>
            </a:r>
          </a:p>
        </p:txBody>
      </p:sp>
    </p:spTree>
    <p:extLst>
      <p:ext uri="{BB962C8B-B14F-4D97-AF65-F5344CB8AC3E}">
        <p14:creationId xmlns:p14="http://schemas.microsoft.com/office/powerpoint/2010/main" val="2723476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Integration/Connector 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9DC5B40-BF2B-46C7-8C00-02D4EFAD9F18}"/>
              </a:ext>
            </a:extLst>
          </p:cNvPr>
          <p:cNvSpPr/>
          <p:nvPr/>
        </p:nvSpPr>
        <p:spPr>
          <a:xfrm>
            <a:off x="2622176" y="1190065"/>
            <a:ext cx="4538383" cy="1122829"/>
          </a:xfrm>
          <a:custGeom>
            <a:avLst/>
            <a:gdLst>
              <a:gd name="connsiteX0" fmla="*/ 0 w 4538383"/>
              <a:gd name="connsiteY0" fmla="*/ 6723 h 1122829"/>
              <a:gd name="connsiteX1" fmla="*/ 1667436 w 4538383"/>
              <a:gd name="connsiteY1" fmla="*/ 0 h 1122829"/>
              <a:gd name="connsiteX2" fmla="*/ 1674159 w 4538383"/>
              <a:gd name="connsiteY2" fmla="*/ 490817 h 1122829"/>
              <a:gd name="connsiteX3" fmla="*/ 2541495 w 4538383"/>
              <a:gd name="connsiteY3" fmla="*/ 484094 h 1122829"/>
              <a:gd name="connsiteX4" fmla="*/ 2541495 w 4538383"/>
              <a:gd name="connsiteY4" fmla="*/ 201706 h 1122829"/>
              <a:gd name="connsiteX5" fmla="*/ 4538383 w 4538383"/>
              <a:gd name="connsiteY5" fmla="*/ 194982 h 1122829"/>
              <a:gd name="connsiteX6" fmla="*/ 4531659 w 4538383"/>
              <a:gd name="connsiteY6" fmla="*/ 1015253 h 1122829"/>
              <a:gd name="connsiteX7" fmla="*/ 2501153 w 4538383"/>
              <a:gd name="connsiteY7" fmla="*/ 1008529 h 1122829"/>
              <a:gd name="connsiteX8" fmla="*/ 2501153 w 4538383"/>
              <a:gd name="connsiteY8" fmla="*/ 1109382 h 1122829"/>
              <a:gd name="connsiteX9" fmla="*/ 0 w 4538383"/>
              <a:gd name="connsiteY9" fmla="*/ 1122829 h 1122829"/>
              <a:gd name="connsiteX10" fmla="*/ 0 w 4538383"/>
              <a:gd name="connsiteY10" fmla="*/ 6723 h 112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8383" h="1122829">
                <a:moveTo>
                  <a:pt x="0" y="6723"/>
                </a:moveTo>
                <a:lnTo>
                  <a:pt x="1667436" y="0"/>
                </a:lnTo>
                <a:lnTo>
                  <a:pt x="1674159" y="490817"/>
                </a:lnTo>
                <a:lnTo>
                  <a:pt x="2541495" y="484094"/>
                </a:lnTo>
                <a:lnTo>
                  <a:pt x="2541495" y="201706"/>
                </a:lnTo>
                <a:lnTo>
                  <a:pt x="4538383" y="194982"/>
                </a:lnTo>
                <a:cubicBezTo>
                  <a:pt x="4536142" y="468406"/>
                  <a:pt x="4533900" y="741829"/>
                  <a:pt x="4531659" y="1015253"/>
                </a:cubicBezTo>
                <a:lnTo>
                  <a:pt x="2501153" y="1008529"/>
                </a:lnTo>
                <a:lnTo>
                  <a:pt x="2501153" y="1109382"/>
                </a:lnTo>
                <a:lnTo>
                  <a:pt x="0" y="1122829"/>
                </a:lnTo>
                <a:lnTo>
                  <a:pt x="0" y="6723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632A34-F291-4B29-883D-9FEF49C63AA4}"/>
              </a:ext>
            </a:extLst>
          </p:cNvPr>
          <p:cNvSpPr/>
          <p:nvPr/>
        </p:nvSpPr>
        <p:spPr>
          <a:xfrm>
            <a:off x="2624417" y="2483223"/>
            <a:ext cx="4538383" cy="1122829"/>
          </a:xfrm>
          <a:custGeom>
            <a:avLst/>
            <a:gdLst>
              <a:gd name="connsiteX0" fmla="*/ 0 w 4538383"/>
              <a:gd name="connsiteY0" fmla="*/ 6723 h 1122829"/>
              <a:gd name="connsiteX1" fmla="*/ 1667436 w 4538383"/>
              <a:gd name="connsiteY1" fmla="*/ 0 h 1122829"/>
              <a:gd name="connsiteX2" fmla="*/ 1674159 w 4538383"/>
              <a:gd name="connsiteY2" fmla="*/ 490817 h 1122829"/>
              <a:gd name="connsiteX3" fmla="*/ 2541495 w 4538383"/>
              <a:gd name="connsiteY3" fmla="*/ 484094 h 1122829"/>
              <a:gd name="connsiteX4" fmla="*/ 2541495 w 4538383"/>
              <a:gd name="connsiteY4" fmla="*/ 201706 h 1122829"/>
              <a:gd name="connsiteX5" fmla="*/ 4538383 w 4538383"/>
              <a:gd name="connsiteY5" fmla="*/ 194982 h 1122829"/>
              <a:gd name="connsiteX6" fmla="*/ 4531659 w 4538383"/>
              <a:gd name="connsiteY6" fmla="*/ 1015253 h 1122829"/>
              <a:gd name="connsiteX7" fmla="*/ 2501153 w 4538383"/>
              <a:gd name="connsiteY7" fmla="*/ 1008529 h 1122829"/>
              <a:gd name="connsiteX8" fmla="*/ 2501153 w 4538383"/>
              <a:gd name="connsiteY8" fmla="*/ 1109382 h 1122829"/>
              <a:gd name="connsiteX9" fmla="*/ 0 w 4538383"/>
              <a:gd name="connsiteY9" fmla="*/ 1122829 h 1122829"/>
              <a:gd name="connsiteX10" fmla="*/ 0 w 4538383"/>
              <a:gd name="connsiteY10" fmla="*/ 6723 h 112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8383" h="1122829">
                <a:moveTo>
                  <a:pt x="0" y="6723"/>
                </a:moveTo>
                <a:lnTo>
                  <a:pt x="1667436" y="0"/>
                </a:lnTo>
                <a:lnTo>
                  <a:pt x="1674159" y="490817"/>
                </a:lnTo>
                <a:lnTo>
                  <a:pt x="2541495" y="484094"/>
                </a:lnTo>
                <a:lnTo>
                  <a:pt x="2541495" y="201706"/>
                </a:lnTo>
                <a:lnTo>
                  <a:pt x="4538383" y="194982"/>
                </a:lnTo>
                <a:cubicBezTo>
                  <a:pt x="4536142" y="468406"/>
                  <a:pt x="4533900" y="741829"/>
                  <a:pt x="4531659" y="1015253"/>
                </a:cubicBezTo>
                <a:lnTo>
                  <a:pt x="2501153" y="1008529"/>
                </a:lnTo>
                <a:lnTo>
                  <a:pt x="2501153" y="1109382"/>
                </a:lnTo>
                <a:lnTo>
                  <a:pt x="0" y="1122829"/>
                </a:lnTo>
                <a:lnTo>
                  <a:pt x="0" y="6723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61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Test / </a:t>
            </a:r>
            <a:r>
              <a:rPr lang="en-US" dirty="0" err="1"/>
              <a:t>ConsumerDriven</a:t>
            </a:r>
            <a:r>
              <a:rPr lang="en-US" dirty="0"/>
              <a:t> 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93F1499-6F5D-4968-9C18-2FA8ECCD9F3D}"/>
              </a:ext>
            </a:extLst>
          </p:cNvPr>
          <p:cNvSpPr/>
          <p:nvPr/>
        </p:nvSpPr>
        <p:spPr>
          <a:xfrm>
            <a:off x="5116606" y="2628900"/>
            <a:ext cx="746312" cy="954741"/>
          </a:xfrm>
          <a:custGeom>
            <a:avLst/>
            <a:gdLst>
              <a:gd name="connsiteX0" fmla="*/ 6723 w 746312"/>
              <a:gd name="connsiteY0" fmla="*/ 6724 h 954741"/>
              <a:gd name="connsiteX1" fmla="*/ 746312 w 746312"/>
              <a:gd name="connsiteY1" fmla="*/ 0 h 954741"/>
              <a:gd name="connsiteX2" fmla="*/ 739588 w 746312"/>
              <a:gd name="connsiteY2" fmla="*/ 954741 h 954741"/>
              <a:gd name="connsiteX3" fmla="*/ 0 w 746312"/>
              <a:gd name="connsiteY3" fmla="*/ 954741 h 954741"/>
              <a:gd name="connsiteX4" fmla="*/ 6723 w 746312"/>
              <a:gd name="connsiteY4" fmla="*/ 6724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12" h="954741">
                <a:moveTo>
                  <a:pt x="6723" y="6724"/>
                </a:moveTo>
                <a:lnTo>
                  <a:pt x="746312" y="0"/>
                </a:lnTo>
                <a:cubicBezTo>
                  <a:pt x="744071" y="318247"/>
                  <a:pt x="741829" y="636494"/>
                  <a:pt x="739588" y="954741"/>
                </a:cubicBezTo>
                <a:lnTo>
                  <a:pt x="0" y="954741"/>
                </a:lnTo>
                <a:lnTo>
                  <a:pt x="6723" y="6724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AF68F2-3206-4527-A33C-8F7C5618DE04}"/>
              </a:ext>
            </a:extLst>
          </p:cNvPr>
          <p:cNvSpPr/>
          <p:nvPr/>
        </p:nvSpPr>
        <p:spPr>
          <a:xfrm>
            <a:off x="1317812" y="954741"/>
            <a:ext cx="1243853" cy="4195483"/>
          </a:xfrm>
          <a:custGeom>
            <a:avLst/>
            <a:gdLst>
              <a:gd name="connsiteX0" fmla="*/ 0 w 1243853"/>
              <a:gd name="connsiteY0" fmla="*/ 0 h 4195483"/>
              <a:gd name="connsiteX1" fmla="*/ 1230406 w 1243853"/>
              <a:gd name="connsiteY1" fmla="*/ 0 h 4195483"/>
              <a:gd name="connsiteX2" fmla="*/ 1243853 w 1243853"/>
              <a:gd name="connsiteY2" fmla="*/ 4195483 h 4195483"/>
              <a:gd name="connsiteX3" fmla="*/ 6723 w 1243853"/>
              <a:gd name="connsiteY3" fmla="*/ 4195483 h 4195483"/>
              <a:gd name="connsiteX4" fmla="*/ 0 w 1243853"/>
              <a:gd name="connsiteY4" fmla="*/ 0 h 41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853" h="4195483">
                <a:moveTo>
                  <a:pt x="0" y="0"/>
                </a:moveTo>
                <a:lnTo>
                  <a:pt x="1230406" y="0"/>
                </a:lnTo>
                <a:cubicBezTo>
                  <a:pt x="1234888" y="1398494"/>
                  <a:pt x="1239371" y="2796989"/>
                  <a:pt x="1243853" y="4195483"/>
                </a:cubicBezTo>
                <a:lnTo>
                  <a:pt x="6723" y="419548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368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6FCE-834C-4000-AF2F-76933AEE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Journeys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CCC2-15A0-46F4-85DF-7706742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4C0-3917-429E-BD37-0FB2431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76CD3-2A6C-46D1-A453-4AD0B6E3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69F63-4C11-43DE-86B7-957419703972}"/>
              </a:ext>
            </a:extLst>
          </p:cNvPr>
          <p:cNvSpPr/>
          <p:nvPr/>
        </p:nvSpPr>
        <p:spPr>
          <a:xfrm>
            <a:off x="1485900" y="884799"/>
            <a:ext cx="3543300" cy="411371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Daemon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C6E87B-CE16-40C3-A4F9-DFD67DB4835F}"/>
              </a:ext>
            </a:extLst>
          </p:cNvPr>
          <p:cNvSpPr/>
          <p:nvPr/>
        </p:nvSpPr>
        <p:spPr>
          <a:xfrm>
            <a:off x="76200" y="14097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E8EF-686F-4881-B4D7-104DAC1EA08F}"/>
              </a:ext>
            </a:extLst>
          </p:cNvPr>
          <p:cNvSpPr/>
          <p:nvPr/>
        </p:nvSpPr>
        <p:spPr>
          <a:xfrm>
            <a:off x="1600200" y="1104900"/>
            <a:ext cx="914400" cy="3657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/>
              <a:t>Servant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35687-D264-44C6-8DDC-88142C05B804}"/>
              </a:ext>
            </a:extLst>
          </p:cNvPr>
          <p:cNvSpPr/>
          <p:nvPr/>
        </p:nvSpPr>
        <p:spPr>
          <a:xfrm>
            <a:off x="2667000" y="13335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576FD-A6DD-49BA-82EA-EEA54D7AEB03}"/>
              </a:ext>
            </a:extLst>
          </p:cNvPr>
          <p:cNvSpPr/>
          <p:nvPr/>
        </p:nvSpPr>
        <p:spPr>
          <a:xfrm>
            <a:off x="4343400" y="11049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E60DB-0319-40CA-82AB-C20B2DBB9678}"/>
              </a:ext>
            </a:extLst>
          </p:cNvPr>
          <p:cNvSpPr/>
          <p:nvPr/>
        </p:nvSpPr>
        <p:spPr>
          <a:xfrm>
            <a:off x="4343400" y="17145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7E1667-1F19-4B09-B2C5-F29171CB1D0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14600" y="16002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6A9CB-F678-458B-8BCE-3AF87FFED21E}"/>
              </a:ext>
            </a:extLst>
          </p:cNvPr>
          <p:cNvCxnSpPr>
            <a:cxnSpLocks/>
          </p:cNvCxnSpPr>
          <p:nvPr/>
        </p:nvCxnSpPr>
        <p:spPr>
          <a:xfrm>
            <a:off x="4191000" y="14859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284EA-C362-4484-8DBB-9C7329D76EE8}"/>
              </a:ext>
            </a:extLst>
          </p:cNvPr>
          <p:cNvCxnSpPr>
            <a:cxnSpLocks/>
          </p:cNvCxnSpPr>
          <p:nvPr/>
        </p:nvCxnSpPr>
        <p:spPr>
          <a:xfrm>
            <a:off x="4191000" y="1790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CDEE1A-C377-4CCE-8710-E74B955E23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66800" y="16764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CE85350-B879-4067-93F5-C4BDF0F96225}"/>
              </a:ext>
            </a:extLst>
          </p:cNvPr>
          <p:cNvSpPr/>
          <p:nvPr/>
        </p:nvSpPr>
        <p:spPr>
          <a:xfrm>
            <a:off x="5340262" y="14859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MongoDB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46454C-8133-4DF4-8AB2-F307EC9EAE1A}"/>
              </a:ext>
            </a:extLst>
          </p:cNvPr>
          <p:cNvCxnSpPr>
            <a:cxnSpLocks/>
          </p:cNvCxnSpPr>
          <p:nvPr/>
        </p:nvCxnSpPr>
        <p:spPr>
          <a:xfrm>
            <a:off x="4953000" y="17907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3688B1-0435-41CF-AB16-C6F1536E8990}"/>
              </a:ext>
            </a:extLst>
          </p:cNvPr>
          <p:cNvSpPr txBox="1"/>
          <p:nvPr/>
        </p:nvSpPr>
        <p:spPr>
          <a:xfrm>
            <a:off x="3301253" y="35917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/>
              <a:t>…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2B140-132E-43F4-9CAB-E181938D2A63}"/>
              </a:ext>
            </a:extLst>
          </p:cNvPr>
          <p:cNvCxnSpPr>
            <a:cxnSpLocks/>
          </p:cNvCxnSpPr>
          <p:nvPr/>
        </p:nvCxnSpPr>
        <p:spPr>
          <a:xfrm>
            <a:off x="7315200" y="4994036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1D22EE-AB5D-4768-B2E5-DCC70DC09585}"/>
              </a:ext>
            </a:extLst>
          </p:cNvPr>
          <p:cNvCxnSpPr>
            <a:cxnSpLocks/>
          </p:cNvCxnSpPr>
          <p:nvPr/>
        </p:nvCxnSpPr>
        <p:spPr>
          <a:xfrm>
            <a:off x="7315200" y="4610100"/>
            <a:ext cx="381000" cy="224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0914FA9-8B55-4C2C-83F2-BFD76969592A}"/>
              </a:ext>
            </a:extLst>
          </p:cNvPr>
          <p:cNvSpPr txBox="1"/>
          <p:nvPr/>
        </p:nvSpPr>
        <p:spPr>
          <a:xfrm>
            <a:off x="7776772" y="4485501"/>
            <a:ext cx="860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Local call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CAB4EF-A334-4E1A-A5C7-E940533ADB49}"/>
              </a:ext>
            </a:extLst>
          </p:cNvPr>
          <p:cNvSpPr txBox="1"/>
          <p:nvPr/>
        </p:nvSpPr>
        <p:spPr>
          <a:xfrm>
            <a:off x="7772400" y="4866501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= Network call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39BB0-ACBD-433C-8CDE-4E8A1466DF7D}"/>
              </a:ext>
            </a:extLst>
          </p:cNvPr>
          <p:cNvSpPr/>
          <p:nvPr/>
        </p:nvSpPr>
        <p:spPr>
          <a:xfrm>
            <a:off x="2667000" y="26289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QuoteService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1B3ABC-D60C-47FF-83C1-AB091FAC4C9E}"/>
              </a:ext>
            </a:extLst>
          </p:cNvPr>
          <p:cNvSpPr/>
          <p:nvPr/>
        </p:nvSpPr>
        <p:spPr>
          <a:xfrm>
            <a:off x="4343400" y="24003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err="1"/>
              <a:t>StubQS</a:t>
            </a:r>
            <a:endParaRPr lang="da-DK" sz="11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58D962-3DCB-4123-8D09-584E54BCB285}"/>
              </a:ext>
            </a:extLst>
          </p:cNvPr>
          <p:cNvSpPr/>
          <p:nvPr/>
        </p:nvSpPr>
        <p:spPr>
          <a:xfrm>
            <a:off x="4343400" y="3009900"/>
            <a:ext cx="6096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RealQS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E46761-202C-4896-8852-5EEC2C5C0D58}"/>
              </a:ext>
            </a:extLst>
          </p:cNvPr>
          <p:cNvCxnSpPr>
            <a:cxnSpLocks/>
          </p:cNvCxnSpPr>
          <p:nvPr/>
        </p:nvCxnSpPr>
        <p:spPr>
          <a:xfrm>
            <a:off x="4191000" y="27813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20A60AB-6696-4C87-B7C1-A0C4E4137F81}"/>
              </a:ext>
            </a:extLst>
          </p:cNvPr>
          <p:cNvCxnSpPr>
            <a:cxnSpLocks/>
          </p:cNvCxnSpPr>
          <p:nvPr/>
        </p:nvCxnSpPr>
        <p:spPr>
          <a:xfrm>
            <a:off x="4191000" y="30861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D6ACDAC-791C-4365-9ED8-1D3FD8A46B2F}"/>
              </a:ext>
            </a:extLst>
          </p:cNvPr>
          <p:cNvSpPr/>
          <p:nvPr/>
        </p:nvSpPr>
        <p:spPr>
          <a:xfrm>
            <a:off x="5340262" y="2781300"/>
            <a:ext cx="1670138" cy="5966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QuoteServer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513EF83-6AB4-41C0-8975-8BFB16D630AB}"/>
              </a:ext>
            </a:extLst>
          </p:cNvPr>
          <p:cNvCxnSpPr>
            <a:cxnSpLocks/>
          </p:cNvCxnSpPr>
          <p:nvPr/>
        </p:nvCxnSpPr>
        <p:spPr>
          <a:xfrm>
            <a:off x="4953000" y="3086100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F03C9A8-BE7A-4FB4-A0EE-11E841B7867D}"/>
              </a:ext>
            </a:extLst>
          </p:cNvPr>
          <p:cNvCxnSpPr>
            <a:cxnSpLocks/>
          </p:cNvCxnSpPr>
          <p:nvPr/>
        </p:nvCxnSpPr>
        <p:spPr>
          <a:xfrm>
            <a:off x="2514600" y="29337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F62AE4-7D55-466E-AF0D-5593CA88F0A5}"/>
              </a:ext>
            </a:extLst>
          </p:cNvPr>
          <p:cNvSpPr/>
          <p:nvPr/>
        </p:nvSpPr>
        <p:spPr>
          <a:xfrm>
            <a:off x="0" y="954742"/>
            <a:ext cx="7315200" cy="2630242"/>
          </a:xfrm>
          <a:custGeom>
            <a:avLst/>
            <a:gdLst>
              <a:gd name="connsiteX0" fmla="*/ 0 w 1243853"/>
              <a:gd name="connsiteY0" fmla="*/ 0 h 4195483"/>
              <a:gd name="connsiteX1" fmla="*/ 1230406 w 1243853"/>
              <a:gd name="connsiteY1" fmla="*/ 0 h 4195483"/>
              <a:gd name="connsiteX2" fmla="*/ 1243853 w 1243853"/>
              <a:gd name="connsiteY2" fmla="*/ 4195483 h 4195483"/>
              <a:gd name="connsiteX3" fmla="*/ 6723 w 1243853"/>
              <a:gd name="connsiteY3" fmla="*/ 4195483 h 4195483"/>
              <a:gd name="connsiteX4" fmla="*/ 0 w 1243853"/>
              <a:gd name="connsiteY4" fmla="*/ 0 h 41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853" h="4195483">
                <a:moveTo>
                  <a:pt x="0" y="0"/>
                </a:moveTo>
                <a:lnTo>
                  <a:pt x="1230406" y="0"/>
                </a:lnTo>
                <a:cubicBezTo>
                  <a:pt x="1234888" y="1398494"/>
                  <a:pt x="1239371" y="2796989"/>
                  <a:pt x="1243853" y="4195483"/>
                </a:cubicBezTo>
                <a:lnTo>
                  <a:pt x="6723" y="419548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EE36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37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Unit tests</a:t>
            </a:r>
          </a:p>
          <a:p>
            <a:pPr lvl="1"/>
            <a:r>
              <a:rPr lang="en-US" noProof="0" dirty="0"/>
              <a:t>Tests individual methods,</a:t>
            </a:r>
            <a:br>
              <a:rPr lang="en-US" noProof="0" dirty="0"/>
            </a:br>
            <a:r>
              <a:rPr lang="en-US" noProof="0" dirty="0"/>
              <a:t>classes</a:t>
            </a:r>
          </a:p>
          <a:p>
            <a:pPr lvl="1"/>
            <a:endParaRPr lang="en-US" noProof="0" dirty="0"/>
          </a:p>
          <a:p>
            <a:r>
              <a:rPr lang="en-US" noProof="0" dirty="0"/>
              <a:t>Service tests</a:t>
            </a:r>
          </a:p>
          <a:p>
            <a:pPr lvl="1"/>
            <a:r>
              <a:rPr lang="en-US" noProof="0" dirty="0"/>
              <a:t>Tests service with</a:t>
            </a:r>
            <a:br>
              <a:rPr lang="en-US" noProof="0" dirty="0"/>
            </a:br>
            <a:r>
              <a:rPr lang="en-US" noProof="0" dirty="0"/>
              <a:t>doubled collaborators</a:t>
            </a:r>
          </a:p>
          <a:p>
            <a:endParaRPr lang="en-US" noProof="0" dirty="0"/>
          </a:p>
          <a:p>
            <a:r>
              <a:rPr lang="en-US" noProof="0" dirty="0"/>
              <a:t>End-to-End tests</a:t>
            </a:r>
          </a:p>
          <a:p>
            <a:pPr lvl="1"/>
            <a:r>
              <a:rPr lang="en-US" noProof="0" dirty="0"/>
              <a:t>Functionality, user expectations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s://martinfowler.com/bliki/images/testPyramid/test-pyram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65" y="1866900"/>
            <a:ext cx="41496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0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5028-6305-4CC6-90D9-6398EDE56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Gradle and SkyCave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BD95D-57E7-4341-9FC5-CB3680376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Handling Out-of-process Tests</a:t>
            </a:r>
          </a:p>
        </p:txBody>
      </p:sp>
    </p:spTree>
    <p:extLst>
      <p:ext uri="{BB962C8B-B14F-4D97-AF65-F5344CB8AC3E}">
        <p14:creationId xmlns:p14="http://schemas.microsoft.com/office/powerpoint/2010/main" val="418580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D5C4-E572-4E81-9E5C-8C6EBC03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Precursor to ContInt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413-51A1-4F2D-B71D-5AFF8725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The ‘tip of the test pyramid’ tests are</a:t>
            </a:r>
            <a:br>
              <a:rPr lang="da-DK"/>
            </a:br>
            <a:r>
              <a:rPr lang="da-DK"/>
              <a:t>slow and ‘expensive’ to run</a:t>
            </a:r>
          </a:p>
          <a:p>
            <a:r>
              <a:rPr lang="da-DK"/>
              <a:t>Conclusion: </a:t>
            </a:r>
          </a:p>
          <a:p>
            <a:pPr lvl="1"/>
            <a:r>
              <a:rPr lang="da-DK"/>
              <a:t>Not part of normal development rhythm</a:t>
            </a:r>
          </a:p>
          <a:p>
            <a:pPr lvl="2"/>
            <a:r>
              <a:rPr lang="da-DK"/>
              <a:t>TDD Step 4: </a:t>
            </a:r>
            <a:r>
              <a:rPr lang="da-DK" i="1"/>
              <a:t>Run all tests and see them pass…</a:t>
            </a:r>
          </a:p>
          <a:p>
            <a:pPr lvl="2"/>
            <a:r>
              <a:rPr lang="da-DK"/>
              <a:t>Should be in the seconds timeframe</a:t>
            </a:r>
          </a:p>
          <a:p>
            <a:r>
              <a:rPr lang="da-DK"/>
              <a:t>Gradle ‘test’ target</a:t>
            </a:r>
          </a:p>
          <a:p>
            <a:pPr lvl="1"/>
            <a:r>
              <a:rPr lang="da-DK"/>
              <a:t>Runs all JUnit tests </a:t>
            </a:r>
            <a:r>
              <a:rPr lang="da-DK">
                <a:sym typeface="Wingdings" panose="05000000000000000000" pitchFamily="2" charset="2"/>
              </a:rPr>
              <a:t>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D848-F6D5-4C0E-8FE4-486EFD78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10B6-1DC1-4986-B16A-E623B2A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E33E0-4924-4ACF-87B7-EA697C73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2" descr="https://martinfowler.com/bliki/images/testPyramid/test-pyramid.png">
            <a:extLst>
              <a:ext uri="{FF2B5EF4-FFF2-40B4-BE49-F238E27FC236}">
                <a16:creationId xmlns:a16="http://schemas.microsoft.com/office/drawing/2014/main" id="{9E8D0B7C-FE37-4376-B278-E07EF827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81100"/>
            <a:ext cx="221315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35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C9C6-B235-44E9-B8EB-034FEBA5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5577-E7D7-443C-AE8A-334A8727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 </a:t>
            </a:r>
            <a:r>
              <a:rPr lang="da-DK" dirty="0" err="1"/>
              <a:t>SkyCave</a:t>
            </a:r>
            <a:r>
              <a:rPr lang="da-DK" dirty="0"/>
              <a:t> I like to </a:t>
            </a:r>
            <a:r>
              <a:rPr lang="da-DK" dirty="0" err="1"/>
              <a:t>keep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solution </a:t>
            </a:r>
            <a:r>
              <a:rPr lang="da-DK" dirty="0" err="1"/>
              <a:t>code</a:t>
            </a:r>
            <a:r>
              <a:rPr lang="da-DK" dirty="0"/>
              <a:t> in a single </a:t>
            </a:r>
            <a:r>
              <a:rPr lang="da-DK" dirty="0" err="1"/>
              <a:t>Gradle</a:t>
            </a:r>
            <a:r>
              <a:rPr lang="da-DK" dirty="0"/>
              <a:t> </a:t>
            </a:r>
            <a:r>
              <a:rPr lang="da-DK" dirty="0" err="1"/>
              <a:t>project</a:t>
            </a:r>
            <a:endParaRPr lang="da-DK" dirty="0"/>
          </a:p>
          <a:p>
            <a:pPr lvl="1"/>
            <a:r>
              <a:rPr lang="da-DK" dirty="0"/>
              <a:t>Not </a:t>
            </a:r>
            <a:r>
              <a:rPr lang="da-DK" dirty="0" err="1"/>
              <a:t>really</a:t>
            </a:r>
            <a:r>
              <a:rPr lang="da-DK" dirty="0"/>
              <a:t> the </a:t>
            </a:r>
            <a:r>
              <a:rPr lang="da-DK" dirty="0" err="1"/>
              <a:t>microservice</a:t>
            </a:r>
            <a:r>
              <a:rPr lang="da-DK" dirty="0"/>
              <a:t> </a:t>
            </a:r>
            <a:r>
              <a:rPr lang="da-DK" dirty="0" err="1"/>
              <a:t>doctrine</a:t>
            </a:r>
            <a:r>
              <a:rPr lang="da-DK" dirty="0"/>
              <a:t>, but </a:t>
            </a:r>
            <a:r>
              <a:rPr lang="da-DK" dirty="0" err="1"/>
              <a:t>makes</a:t>
            </a:r>
            <a:r>
              <a:rPr lang="da-DK" dirty="0"/>
              <a:t> it </a:t>
            </a:r>
            <a:r>
              <a:rPr lang="da-DK" dirty="0" err="1"/>
              <a:t>possible</a:t>
            </a:r>
            <a:r>
              <a:rPr lang="da-DK" dirty="0"/>
              <a:t> for </a:t>
            </a:r>
            <a:r>
              <a:rPr lang="da-DK" dirty="0" err="1"/>
              <a:t>me</a:t>
            </a:r>
            <a:r>
              <a:rPr lang="da-DK" dirty="0"/>
              <a:t> to </a:t>
            </a:r>
            <a:r>
              <a:rPr lang="da-DK" dirty="0" err="1"/>
              <a:t>review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!</a:t>
            </a:r>
          </a:p>
          <a:p>
            <a:r>
              <a:rPr lang="da-DK" dirty="0" err="1"/>
              <a:t>Subproject</a:t>
            </a:r>
            <a:r>
              <a:rPr lang="da-DK" dirty="0"/>
              <a:t> ‘integration’</a:t>
            </a:r>
          </a:p>
          <a:p>
            <a:pPr lvl="1"/>
            <a:r>
              <a:rPr lang="da-DK" dirty="0"/>
              <a:t>Task ‘</a:t>
            </a:r>
            <a:r>
              <a:rPr lang="da-DK" dirty="0" err="1"/>
              <a:t>itest</a:t>
            </a:r>
            <a:r>
              <a:rPr lang="da-DK" dirty="0"/>
              <a:t>’</a:t>
            </a:r>
          </a:p>
          <a:p>
            <a:pPr lvl="1"/>
            <a:endParaRPr lang="da-DK" dirty="0"/>
          </a:p>
          <a:p>
            <a:r>
              <a:rPr lang="da-DK" dirty="0"/>
              <a:t>Put </a:t>
            </a:r>
            <a:r>
              <a:rPr lang="da-DK" dirty="0" err="1"/>
              <a:t>your</a:t>
            </a:r>
            <a:r>
              <a:rPr lang="da-DK" dirty="0"/>
              <a:t> ‘out-of-</a:t>
            </a:r>
            <a:r>
              <a:rPr lang="da-DK" dirty="0" err="1"/>
              <a:t>process</a:t>
            </a:r>
            <a:r>
              <a:rPr lang="da-DK" dirty="0"/>
              <a:t>’</a:t>
            </a:r>
            <a:br>
              <a:rPr lang="da-DK" dirty="0"/>
            </a:br>
            <a:r>
              <a:rPr lang="da-DK" dirty="0"/>
              <a:t>tests </a:t>
            </a:r>
            <a:r>
              <a:rPr lang="da-DK" dirty="0" err="1"/>
              <a:t>here</a:t>
            </a:r>
            <a:r>
              <a:rPr lang="da-DK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4C7A-72BA-4D09-851C-0D86F538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0CDDF-F29E-4628-8160-73E9466B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F24FF-885D-4A7B-9B50-61789D9F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2B1FB-29E1-4FC9-8DBA-26A15353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238500"/>
            <a:ext cx="4543425" cy="1290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24E817-F647-4FEA-B7D9-07ACB20E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06" y="2286399"/>
            <a:ext cx="4449895" cy="5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4BE3-DDC9-4AB2-8500-3128AB2D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B3C-EC36-4F97-BABF-CBCC111EC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‘test type’ cheat sheet on </a:t>
            </a:r>
            <a:r>
              <a:rPr lang="en-US" dirty="0" err="1"/>
              <a:t>Weekplan</a:t>
            </a:r>
            <a:r>
              <a:rPr lang="en-US" dirty="0"/>
              <a:t> 4</a:t>
            </a:r>
          </a:p>
          <a:p>
            <a:pPr lvl="1"/>
            <a:r>
              <a:rPr lang="en-US" dirty="0"/>
              <a:t>(Yes, I am not a graphical designer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328D-F231-4F9E-B268-FDB7051D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573F-F7AD-4D41-A6D3-DB724667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77F-1234-4CFC-8834-5D55833F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9516D-8BD7-475C-A305-9F1E6C12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56006"/>
            <a:ext cx="4745215" cy="32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15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AE55-CBC9-4454-BE92-2DFE1590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EB97-A03A-47F7-982B-CDCB91A8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Microservice architecture introduces a lot of new test types</a:t>
            </a:r>
          </a:p>
          <a:p>
            <a:pPr lvl="1"/>
            <a:r>
              <a:rPr lang="da-DK"/>
              <a:t>Because integration tests have a decision to make</a:t>
            </a:r>
          </a:p>
          <a:p>
            <a:pPr lvl="2"/>
            <a:r>
              <a:rPr lang="da-DK"/>
              <a:t>In-process integration – replace service with a local double</a:t>
            </a:r>
          </a:p>
          <a:p>
            <a:pPr lvl="2"/>
            <a:r>
              <a:rPr lang="da-DK"/>
              <a:t>out-of-process integration – replace service with remote double</a:t>
            </a:r>
          </a:p>
          <a:p>
            <a:pPr lvl="1"/>
            <a:r>
              <a:rPr lang="da-DK"/>
              <a:t>When out-of-process you also have two choices</a:t>
            </a:r>
          </a:p>
          <a:p>
            <a:pPr lvl="2"/>
            <a:r>
              <a:rPr lang="da-DK"/>
              <a:t>CDT/Contract test</a:t>
            </a:r>
          </a:p>
          <a:p>
            <a:pPr lvl="3"/>
            <a:r>
              <a:rPr lang="da-DK"/>
              <a:t>E.g. Call using raw connector, like POST, GET etc.</a:t>
            </a:r>
          </a:p>
          <a:p>
            <a:pPr lvl="2"/>
            <a:r>
              <a:rPr lang="da-DK"/>
              <a:t>Integration test</a:t>
            </a:r>
          </a:p>
          <a:p>
            <a:pPr lvl="3"/>
            <a:r>
              <a:rPr lang="da-DK"/>
              <a:t>E.g. Call using using ‘driver’ class, like ‘RealQuoteService’</a:t>
            </a:r>
          </a:p>
          <a:p>
            <a:pPr lvl="2"/>
            <a:r>
              <a:rPr lang="da-DK" i="1"/>
              <a:t>And you often need both</a:t>
            </a:r>
          </a:p>
          <a:p>
            <a:pPr lvl="3"/>
            <a:r>
              <a:rPr lang="da-DK" i="1"/>
              <a:t>CDT to facilitate suppliers development</a:t>
            </a:r>
          </a:p>
          <a:p>
            <a:pPr lvl="3"/>
            <a:r>
              <a:rPr lang="da-DK" i="1"/>
              <a:t>IntTest to test your own driver code 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DD4A-8184-420A-B5D7-4B5287CE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1CCB-0B20-43B9-9D58-7549FD0B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8F9A-DAA0-42BE-B094-FC1175D3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073681-8156-48B5-8704-D58FA02AF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F431993-DE24-4864-93DC-959E4E5C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detail the picture becomes a bit blurred…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45DDA-ED9F-464D-B3D1-C5E76CA8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2A28-EF3D-434C-9C09-EA54AF3D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6C222-5EFD-4A19-83F8-BF596318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the “algorithms”, the computation</a:t>
            </a:r>
          </a:p>
          <a:p>
            <a:pPr lvl="1"/>
            <a:r>
              <a:rPr lang="en-US" dirty="0"/>
              <a:t>Methods, the classes as a unit…</a:t>
            </a:r>
          </a:p>
          <a:p>
            <a:pPr lvl="1"/>
            <a:endParaRPr lang="en-US" dirty="0"/>
          </a:p>
          <a:p>
            <a:r>
              <a:rPr lang="en-US" dirty="0"/>
              <a:t>Fast!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all know what unit</a:t>
            </a:r>
            <a:br>
              <a:rPr lang="en-US" dirty="0"/>
            </a:br>
            <a:r>
              <a:rPr lang="en-US" dirty="0"/>
              <a:t>tests are, right?</a:t>
            </a:r>
          </a:p>
          <a:p>
            <a:pPr lvl="1"/>
            <a:r>
              <a:rPr lang="en-US" dirty="0"/>
              <a:t>I would say ‘no’…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43100"/>
            <a:ext cx="4410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2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445225-D445-479F-A815-D70C681CA59E}"/>
              </a:ext>
            </a:extLst>
          </p:cNvPr>
          <p:cNvSpPr/>
          <p:nvPr/>
        </p:nvSpPr>
        <p:spPr>
          <a:xfrm>
            <a:off x="381000" y="4533900"/>
            <a:ext cx="52578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865-B42A-4D0E-949D-9C085B16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 and 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E6C1-5D34-4719-A69C-EABE6888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Test-Driven Development</a:t>
            </a:r>
          </a:p>
          <a:p>
            <a:pPr lvl="1"/>
            <a:r>
              <a:rPr lang="en-US" i="1" dirty="0"/>
              <a:t>Clean (production) code that works</a:t>
            </a:r>
            <a:r>
              <a:rPr lang="en-US" dirty="0"/>
              <a:t> as a result of a systematic process driven by </a:t>
            </a:r>
            <a:r>
              <a:rPr lang="en-US" b="1" i="1" dirty="0"/>
              <a:t>tests…</a:t>
            </a:r>
            <a:endParaRPr lang="en-US" dirty="0"/>
          </a:p>
          <a:p>
            <a:pPr lvl="1"/>
            <a:r>
              <a:rPr lang="en-US" dirty="0"/>
              <a:t>Dogmatic: ”No production code is ever written expect when forced to do so because otherwise a test will fail!”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Central principle: </a:t>
            </a:r>
            <a:r>
              <a:rPr lang="en-US" i="1" dirty="0"/>
              <a:t>Fake it till you make it</a:t>
            </a:r>
          </a:p>
          <a:p>
            <a:pPr lvl="1"/>
            <a:r>
              <a:rPr lang="en-US" i="1" dirty="0"/>
              <a:t>Need-driven development</a:t>
            </a:r>
          </a:p>
          <a:p>
            <a:pPr lvl="1"/>
            <a:r>
              <a:rPr lang="en-US" i="1" dirty="0"/>
              <a:t>Outside-in development</a:t>
            </a:r>
          </a:p>
          <a:p>
            <a:pPr lvl="1"/>
            <a:endParaRPr lang="en-US" i="1" dirty="0"/>
          </a:p>
          <a:p>
            <a:r>
              <a:rPr lang="en-US" i="1" dirty="0"/>
              <a:t>Design API before implementing it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6B89-09C3-4451-A44A-E0A9A2BC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765B-B2AC-4D0C-B42F-66E6528A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59C-00F1-4195-973B-0FDA5783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06B1A-C454-4EFD-A0FE-39ECD9DA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10197"/>
            <a:ext cx="4176712" cy="1199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E300-8F13-469D-8D73-DC9D9B08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6F66-9582-45C0-BECB-0B7B68A42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started the </a:t>
            </a:r>
            <a:r>
              <a:rPr lang="en-US" dirty="0" err="1"/>
              <a:t>SkyCave</a:t>
            </a:r>
            <a:r>
              <a:rPr lang="en-US" dirty="0"/>
              <a:t> development I had this architecture in mind: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Very first test case in my TDD: query player’s room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 to ‘</a:t>
            </a:r>
            <a:r>
              <a:rPr lang="en-US" dirty="0" err="1"/>
              <a:t>playerServant</a:t>
            </a:r>
            <a:r>
              <a:rPr lang="en-US" dirty="0"/>
              <a:t>’ updating from storage: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9A6A-6D62-4412-8275-29B61A0B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7534-39EA-481C-9D7D-66316302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97FD-4D0A-498E-A2FC-DB25FD3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6C7C6-EFF2-4912-9551-D6485D692220}"/>
              </a:ext>
            </a:extLst>
          </p:cNvPr>
          <p:cNvSpPr/>
          <p:nvPr/>
        </p:nvSpPr>
        <p:spPr>
          <a:xfrm>
            <a:off x="1828800" y="20955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77DF4-552E-4330-B086-8EE2CAE82F3F}"/>
              </a:ext>
            </a:extLst>
          </p:cNvPr>
          <p:cNvSpPr/>
          <p:nvPr/>
        </p:nvSpPr>
        <p:spPr>
          <a:xfrm>
            <a:off x="3352800" y="1790700"/>
            <a:ext cx="914400" cy="838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 err="1"/>
              <a:t>Servant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B912D-6A6A-4364-A905-1A810689A13F}"/>
              </a:ext>
            </a:extLst>
          </p:cNvPr>
          <p:cNvSpPr/>
          <p:nvPr/>
        </p:nvSpPr>
        <p:spPr>
          <a:xfrm>
            <a:off x="4419600" y="20193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F2DFB4-E0B6-44E4-834E-1A66DC62104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67200" y="22860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A17F57-C3AA-48FB-8D6B-CC19F6C9DF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19400" y="23622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136D2EF-BE6D-4803-9C5D-E48B6DCE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62300"/>
            <a:ext cx="7620000" cy="584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9AE054-F087-4460-BD4F-6DAA57A1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14" y="4480228"/>
            <a:ext cx="7565083" cy="584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6C762E-AC86-4BE8-8CAE-B4203D665934}"/>
              </a:ext>
            </a:extLst>
          </p:cNvPr>
          <p:cNvSpPr/>
          <p:nvPr/>
        </p:nvSpPr>
        <p:spPr>
          <a:xfrm>
            <a:off x="5105400" y="4610100"/>
            <a:ext cx="3215197" cy="22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EF34E-12AD-47EE-9555-8DFF11DA7381}"/>
              </a:ext>
            </a:extLst>
          </p:cNvPr>
          <p:cNvSpPr/>
          <p:nvPr/>
        </p:nvSpPr>
        <p:spPr>
          <a:xfrm>
            <a:off x="2514600" y="3543300"/>
            <a:ext cx="2286000" cy="22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61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E300-8F13-469D-8D73-DC9D9B08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6F66-9582-45C0-BECB-0B7B68A42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there was no </a:t>
            </a:r>
            <a:r>
              <a:rPr lang="en-US" dirty="0" err="1"/>
              <a:t>CaveStorage</a:t>
            </a:r>
            <a:r>
              <a:rPr lang="en-US" dirty="0"/>
              <a:t>, I </a:t>
            </a:r>
            <a:r>
              <a:rPr lang="en-US" i="1" dirty="0"/>
              <a:t>faked-it,</a:t>
            </a:r>
            <a:r>
              <a:rPr lang="en-US" dirty="0"/>
              <a:t> introducing a double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9A6A-6D62-4412-8275-29B61A0B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7534-39EA-481C-9D7D-66316302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97FD-4D0A-498E-A2FC-DB25FD3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6C7C6-EFF2-4912-9551-D6485D692220}"/>
              </a:ext>
            </a:extLst>
          </p:cNvPr>
          <p:cNvSpPr/>
          <p:nvPr/>
        </p:nvSpPr>
        <p:spPr>
          <a:xfrm>
            <a:off x="1828800" y="4686300"/>
            <a:ext cx="990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PlayerProxy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77DF4-552E-4330-B086-8EE2CAE82F3F}"/>
              </a:ext>
            </a:extLst>
          </p:cNvPr>
          <p:cNvSpPr/>
          <p:nvPr/>
        </p:nvSpPr>
        <p:spPr>
          <a:xfrm>
            <a:off x="3352800" y="4381500"/>
            <a:ext cx="914400" cy="838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Player</a:t>
            </a:r>
            <a:br>
              <a:rPr lang="da-DK" dirty="0"/>
            </a:br>
            <a:r>
              <a:rPr lang="da-DK" dirty="0" err="1"/>
              <a:t>Servant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B912D-6A6A-4364-A905-1A810689A13F}"/>
              </a:ext>
            </a:extLst>
          </p:cNvPr>
          <p:cNvSpPr/>
          <p:nvPr/>
        </p:nvSpPr>
        <p:spPr>
          <a:xfrm>
            <a:off x="4419600" y="4610100"/>
            <a:ext cx="1524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&lt;&lt;i&gt;&gt;</a:t>
            </a:r>
          </a:p>
          <a:p>
            <a:pPr algn="ctr"/>
            <a:r>
              <a:rPr lang="da-DK" sz="1100" dirty="0"/>
              <a:t>CaveStorage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F2DFB4-E0B6-44E4-834E-1A66DC62104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67200" y="48768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A17F57-C3AA-48FB-8D6B-CC19F6C9DFD7}"/>
              </a:ext>
            </a:extLst>
          </p:cNvPr>
          <p:cNvCxnSpPr>
            <a:cxnSpLocks/>
          </p:cNvCxnSpPr>
          <p:nvPr/>
        </p:nvCxnSpPr>
        <p:spPr>
          <a:xfrm>
            <a:off x="2819400" y="4914900"/>
            <a:ext cx="5334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136D2EF-BE6D-4803-9C5D-E48B6DCE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00930"/>
            <a:ext cx="7620000" cy="584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9AE054-F087-4460-BD4F-6DAA57A1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10530"/>
            <a:ext cx="7565083" cy="584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6C762E-AC86-4BE8-8CAE-B4203D665934}"/>
              </a:ext>
            </a:extLst>
          </p:cNvPr>
          <p:cNvSpPr/>
          <p:nvPr/>
        </p:nvSpPr>
        <p:spPr>
          <a:xfrm>
            <a:off x="5080875" y="1640402"/>
            <a:ext cx="3215197" cy="22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2A20B-FDE7-4B6E-9D8D-1076A84E7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781300"/>
            <a:ext cx="5943600" cy="13391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0650D1-0EE8-4320-9779-B13975A09733}"/>
              </a:ext>
            </a:extLst>
          </p:cNvPr>
          <p:cNvSpPr/>
          <p:nvPr/>
        </p:nvSpPr>
        <p:spPr>
          <a:xfrm>
            <a:off x="6096000" y="4381500"/>
            <a:ext cx="609600" cy="53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/>
              <a:t>FakeCS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5EE532-4F9D-4B8A-8F10-038A1F0C13E8}"/>
              </a:ext>
            </a:extLst>
          </p:cNvPr>
          <p:cNvCxnSpPr>
            <a:cxnSpLocks/>
          </p:cNvCxnSpPr>
          <p:nvPr/>
        </p:nvCxnSpPr>
        <p:spPr>
          <a:xfrm>
            <a:off x="5943600" y="4762500"/>
            <a:ext cx="1524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1D517A-0C86-4647-B0DE-9130B6988443}"/>
              </a:ext>
            </a:extLst>
          </p:cNvPr>
          <p:cNvSpPr/>
          <p:nvPr/>
        </p:nvSpPr>
        <p:spPr>
          <a:xfrm>
            <a:off x="5638800" y="4152900"/>
            <a:ext cx="1676400" cy="91439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9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2060</Words>
  <Application>Microsoft Office PowerPoint</Application>
  <PresentationFormat>On-screen Show (16:10)</PresentationFormat>
  <Paragraphs>650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Microservices and DevOps</vt:lpstr>
      <vt:lpstr>Sources</vt:lpstr>
      <vt:lpstr>The Classic Take on Testing</vt:lpstr>
      <vt:lpstr>Test Pyramid</vt:lpstr>
      <vt:lpstr>Unit Tests</vt:lpstr>
      <vt:lpstr>Unit Tests</vt:lpstr>
      <vt:lpstr>TDD and Unit Test</vt:lpstr>
      <vt:lpstr>Example:</vt:lpstr>
      <vt:lpstr>Example:</vt:lpstr>
      <vt:lpstr>Example:</vt:lpstr>
      <vt:lpstr>Fowler</vt:lpstr>
      <vt:lpstr>Service Tests</vt:lpstr>
      <vt:lpstr>Service Tests</vt:lpstr>
      <vt:lpstr>Fowler: Component Test</vt:lpstr>
      <vt:lpstr>Service Test Example</vt:lpstr>
      <vt:lpstr>Exercise:</vt:lpstr>
      <vt:lpstr>Exercise:</vt:lpstr>
      <vt:lpstr>End-to-End Tests</vt:lpstr>
      <vt:lpstr>End-to-End Tests</vt:lpstr>
      <vt:lpstr>In the Pipeline</vt:lpstr>
      <vt:lpstr>Flaky, Brittle Tests</vt:lpstr>
      <vt:lpstr>Test Ownerships</vt:lpstr>
      <vt:lpstr>Long Running Tests</vt:lpstr>
      <vt:lpstr>Journeys, Not Stories</vt:lpstr>
      <vt:lpstr>Consumer-Driven Tests</vt:lpstr>
      <vt:lpstr>Fowler: Contract Tests</vt:lpstr>
      <vt:lpstr>What is the API Then?</vt:lpstr>
      <vt:lpstr>Fowler Integration Tests</vt:lpstr>
      <vt:lpstr>Integration Testing</vt:lpstr>
      <vt:lpstr>Integration Test</vt:lpstr>
      <vt:lpstr>Connector Test</vt:lpstr>
      <vt:lpstr>Summary</vt:lpstr>
      <vt:lpstr>In Practice</vt:lpstr>
      <vt:lpstr>Rich Picture Architecture</vt:lpstr>
      <vt:lpstr>Service Test (in-process)</vt:lpstr>
      <vt:lpstr>Service Test (out-of-process)</vt:lpstr>
      <vt:lpstr>Integration/Connector Test</vt:lpstr>
      <vt:lpstr>Contract Test / ConsumerDriven T.</vt:lpstr>
      <vt:lpstr>Test Journeys</vt:lpstr>
      <vt:lpstr>Gradle and SkyCave</vt:lpstr>
      <vt:lpstr>Precursor to ContInt</vt:lpstr>
      <vt:lpstr>The Solution</vt:lpstr>
      <vt:lpstr>Lots of Terms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129</cp:revision>
  <dcterms:created xsi:type="dcterms:W3CDTF">2006-08-16T00:00:00Z</dcterms:created>
  <dcterms:modified xsi:type="dcterms:W3CDTF">2021-09-07T15:46:50Z</dcterms:modified>
</cp:coreProperties>
</file>